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76" r:id="rId2"/>
    <p:sldMasterId id="2147483665" r:id="rId3"/>
    <p:sldMasterId id="2147483660" r:id="rId4"/>
  </p:sldMasterIdLst>
  <p:notesMasterIdLst>
    <p:notesMasterId r:id="rId28"/>
  </p:notesMasterIdLst>
  <p:sldIdLst>
    <p:sldId id="259" r:id="rId5"/>
    <p:sldId id="276" r:id="rId6"/>
    <p:sldId id="283" r:id="rId7"/>
    <p:sldId id="284" r:id="rId8"/>
    <p:sldId id="287" r:id="rId9"/>
    <p:sldId id="277" r:id="rId10"/>
    <p:sldId id="292" r:id="rId11"/>
    <p:sldId id="285" r:id="rId12"/>
    <p:sldId id="279" r:id="rId13"/>
    <p:sldId id="281" r:id="rId14"/>
    <p:sldId id="280" r:id="rId15"/>
    <p:sldId id="481" r:id="rId16"/>
    <p:sldId id="288" r:id="rId17"/>
    <p:sldId id="289" r:id="rId18"/>
    <p:sldId id="480" r:id="rId19"/>
    <p:sldId id="290" r:id="rId20"/>
    <p:sldId id="291" r:id="rId21"/>
    <p:sldId id="477" r:id="rId22"/>
    <p:sldId id="478" r:id="rId23"/>
    <p:sldId id="479" r:id="rId24"/>
    <p:sldId id="286" r:id="rId25"/>
    <p:sldId id="282" r:id="rId26"/>
    <p:sldId id="476" r:id="rId27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6FBC35-6D2E-408E-92C6-D6A3946FBB22}" v="107" dt="2024-12-05T15:36:19.967"/>
    <p1510:client id="{755B421E-368E-4855-A4F5-CD53E7C47DC6}" v="32" dt="2024-12-05T16:57:26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3594" autoAdjust="0"/>
  </p:normalViewPr>
  <p:slideViewPr>
    <p:cSldViewPr>
      <p:cViewPr varScale="1">
        <p:scale>
          <a:sx n="91" d="100"/>
          <a:sy n="91" d="100"/>
        </p:scale>
        <p:origin x="21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3B3F172-F8AF-441E-A044-A04F788B517E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449A5D-D471-494E-8FD5-6FC015E11F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091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238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52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19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867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5587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307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027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747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5AB63A-9D89-45FD-8CFE-535B417C22F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908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Christakis, N. (1985). Do medical student research subjects need special protection?.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IRB: Ethics &amp; Human Research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(3), 1-4.</a:t>
            </a:r>
            <a:endParaRPr lang="en-US" altLang="en-US" sz="12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507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Christakis, N. (1985). Do medical student research subjects need special protection?.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IRB: Ethics &amp; Human Research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(3), 1-4.</a:t>
            </a:r>
            <a:endParaRPr lang="en-US" altLang="en-US" sz="12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687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47A80D-5A71-4A50-4F1E-33B104782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9E4FD3-1C17-05B7-B120-DAFFBE6265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E686BE-8EA7-C013-5F30-36B2A2D95A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Boileau, E., Patenaude, J., &amp; St-Onge, C. (2018). Twelve tips to avoid ethical pitfalls when recruiting students as subjects in medical education research.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Teacher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20-25.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altLang="en-US" sz="12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dirty="0"/>
              <a:t>based on level of identifiable information  - may fall under FERPA and consent required…</a:t>
            </a:r>
          </a:p>
          <a:p>
            <a:endParaRPr lang="en-US" dirty="0"/>
          </a:p>
          <a:p>
            <a:r>
              <a:rPr lang="en-US" altLang="en-US" sz="1200" b="1" dirty="0"/>
              <a:t>an independent recruitment could be by research participant management software…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00B9B-CF11-A8BF-12C9-0AF409E447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596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01591-F624-FC5C-69C8-1A93B008D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52B8D4-D971-76E1-57BA-CCD4C14D50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A3C161-0442-FE35-B824-3740FBC10A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Boileau, E., Patenaude, J., &amp; St-Onge, C. (2018). Twelve tips to avoid ethical pitfalls when recruiting students as subjects in medical education research.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Teacher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20-25.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Personal </a:t>
            </a:r>
            <a:r>
              <a:rPr lang="en-US" altLang="en-US" sz="1200" b="1" dirty="0"/>
              <a:t>information  - may be embarrassing or sensitive for students even if not seem so to researchers…</a:t>
            </a:r>
          </a:p>
          <a:p>
            <a:endParaRPr lang="en-US" dirty="0"/>
          </a:p>
          <a:p>
            <a:r>
              <a:rPr lang="en-US" altLang="en-US" sz="1200" b="1" dirty="0"/>
              <a:t>Use only well established and verified research participant management software…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67097-ECE2-7330-8A54-1C7E624F25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410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4BF11-3E08-877F-8390-793A767DD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627E10-1325-6A93-0D69-5E7A9B3C4E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0057A7-1563-96B6-E746-216B816AC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b="1" i="1" dirty="0"/>
              <a:t>complicates consent, coercion, and selection bias – likely to attract students with academic challenges inducing a bias in data</a:t>
            </a:r>
          </a:p>
          <a:p>
            <a:endParaRPr lang="en-US" sz="1200" b="1" i="1" dirty="0"/>
          </a:p>
          <a:p>
            <a:r>
              <a:rPr lang="en-US" altLang="en-US" sz="1200" b="1" dirty="0"/>
              <a:t>education research committees are rare = survey of four main medical education journals found that only 5% of research had been reviewed by ERC (Hally &amp; Walsh 2016</a:t>
            </a:r>
          </a:p>
          <a:p>
            <a:endParaRPr lang="en-US" sz="1200" b="1" dirty="0"/>
          </a:p>
          <a:p>
            <a:r>
              <a:rPr lang="en-US" sz="1200" b="1" dirty="0"/>
              <a:t>IRBs also may expedite review and not consider specific issues related to medical students…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37499-2023-3D0F-1A16-0DC5F755E4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384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Preclinical medical students</a:t>
            </a:r>
          </a:p>
          <a:p>
            <a:r>
              <a:rPr lang="en-US" sz="1200" b="1" dirty="0"/>
              <a:t>The online survey included questions about request frequency, volume, and timing. </a:t>
            </a:r>
          </a:p>
          <a:p>
            <a:r>
              <a:rPr lang="en-US" b="1" dirty="0"/>
              <a:t>The University of Otago is a research-intensive tertiary institution located in Dunedin, New Zealand.  </a:t>
            </a:r>
          </a:p>
          <a:p>
            <a:r>
              <a:rPr lang="en-US" b="1" dirty="0"/>
              <a:t>The Bachelor of Surgery and Bachelor of Medicine (MB ChB) degree is a six-year, undergraduate course with 300 students per cohort/year located on the same campus for the first two years (pre-clinical).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492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AC30D-6C58-7A58-0B99-8D542991E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1E37D5-A607-1D3E-6F48-040156D0F4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AC7E43-D8DD-E0F9-27A9-B9AD6A8B09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Preclinical medical students</a:t>
            </a:r>
          </a:p>
          <a:p>
            <a:r>
              <a:rPr lang="en-US" sz="1200" b="1" dirty="0"/>
              <a:t>The online survey included questions about request frequency, volume, and timing. </a:t>
            </a:r>
          </a:p>
          <a:p>
            <a:r>
              <a:rPr lang="en-US" b="1" dirty="0"/>
              <a:t>The University of Otago is a research-intensive tertiary institution located in Dunedin, New Zealand.  </a:t>
            </a:r>
          </a:p>
          <a:p>
            <a:r>
              <a:rPr lang="en-US" b="1" dirty="0"/>
              <a:t>The Bachelor of Surgery and Bachelor of Medicine (MB ChB) degree is a six-year, undergraduate course with 300 students per cohort/year located on the same campus for the first two years (pre-clinical).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5BAAC-7758-634A-B7B9-4277DD8B0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763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F9CC8-08CA-7532-C37C-2635BBF05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793AAE-874C-BE7C-EBA9-64B0F802D8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5C4A7C-75CF-6D29-32DC-2CCFBCE01B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Preclinical medical students</a:t>
            </a:r>
          </a:p>
          <a:p>
            <a:r>
              <a:rPr lang="en-US" sz="1200" b="1" dirty="0"/>
              <a:t>The online survey included questions about request frequency, volume, and timing. </a:t>
            </a:r>
          </a:p>
          <a:p>
            <a:r>
              <a:rPr lang="en-US" b="1" dirty="0"/>
              <a:t>The University of Otago is a research-intensive tertiary institution located in Dunedin, New Zealand.  </a:t>
            </a:r>
          </a:p>
          <a:p>
            <a:r>
              <a:rPr lang="en-US" b="1" dirty="0"/>
              <a:t>The Bachelor of Surgery and Bachelor of Medicine (MB ChB) degree is a six-year, undergraduate course with 300 students per cohort/year located on the same campus for the first two years (pre-clinical).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C5553-A489-9D37-1F6A-CA57268C05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974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Human (adult) participants are essential in translational research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HSR Participants require ethical protection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Vulnerable participant populations require special protections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80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2049A-6DA3-BEB5-8A6F-2344F218F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EEA901-571F-7F13-8FE1-52796283A8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352936-6610-D7AD-C43E-0570D4D3D4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Human (adult) participants are essential in translational research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HSR Participants require ethical protection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Vulnerable participant populations require special protections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1B4C3-C122-2366-5DA6-F9A50E3665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602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9E826-C6AB-A34B-3295-49A8FA23B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D55D46-4BCF-5FF6-5E09-CE6CE89CDC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C7A683-4840-B209-D0B1-EE1AAFF848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US" altLang="en-US" sz="2400" b="1" dirty="0"/>
              <a:t>Devine, L., S. Ginsburg, T. </a:t>
            </a:r>
            <a:r>
              <a:rPr lang="en-US" altLang="en-US" sz="2400" b="1" dirty="0" err="1"/>
              <a:t>Stenfors</a:t>
            </a:r>
            <a:r>
              <a:rPr lang="en-US" altLang="en-US" sz="2400" b="1" dirty="0"/>
              <a:t>, … &amp; L. Stroud (2019). Professional Responsibilities and Personal impacts: Residents’ Experiences as Participants in Education Research. </a:t>
            </a:r>
            <a:r>
              <a:rPr lang="en-US" altLang="en-US" sz="2400" b="1" i="1" dirty="0"/>
              <a:t>Academic Medicine: Journal of the Association of American Medical Colleges, </a:t>
            </a:r>
            <a:r>
              <a:rPr lang="en-US" altLang="en-US" sz="2400" b="1" dirty="0"/>
              <a:t>94 (1): 115–121</a:t>
            </a:r>
          </a:p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Review of </a:t>
            </a:r>
            <a:r>
              <a:rPr lang="en-US" b="1" i="0" dirty="0">
                <a:solidFill>
                  <a:srgbClr val="2E2D29"/>
                </a:solidFill>
                <a:effectLst/>
                <a:latin typeface="Roboto" panose="02000000000000000000" pitchFamily="2" charset="0"/>
              </a:rPr>
              <a:t>Expected time commitment for participant involvement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FC28-A6C3-DAA9-A1FE-C549F521ED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464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Stephenson, E. D., Farquhar, D. R., Masood, M. M., ... &amp; </a:t>
            </a:r>
            <a:r>
              <a:rPr lang="en-US" sz="12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Zanation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 M. (2019). Blinded evaluation of endoscopic skill and </a:t>
            </a:r>
            <a:r>
              <a:rPr lang="en-US" sz="12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instructability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after implementation of an endoscopic simulation experience.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American Journal of Rhinology &amp; Allergy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2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33</a:t>
            </a:r>
            <a:r>
              <a:rPr lang="en-US" sz="1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(6), 681-690.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940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dirty="0"/>
              <a:t>health and well-being were considered  so a special medical exam was a requirement for most clinical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449A5D-D471-494E-8FD5-6FC015E11F57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18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72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3198813"/>
            <a:ext cx="77692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6350" y="4648200"/>
            <a:ext cx="9150350" cy="152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7" name="Picture 10" descr="im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54600"/>
            <a:ext cx="501808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33638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676400"/>
            <a:ext cx="8226425" cy="776288"/>
          </a:xfrm>
        </p:spPr>
        <p:txBody>
          <a:bodyPr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877805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949325"/>
            <a:ext cx="8462963" cy="971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981200"/>
            <a:ext cx="4140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5663" y="1981200"/>
            <a:ext cx="4141787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5663" y="4076700"/>
            <a:ext cx="4141787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278399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724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3198813"/>
            <a:ext cx="77692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6350" y="4648200"/>
            <a:ext cx="9150350" cy="152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7" name="Picture 10" descr="im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54600"/>
            <a:ext cx="501808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33638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676400"/>
            <a:ext cx="8226425" cy="776288"/>
          </a:xfrm>
        </p:spPr>
        <p:txBody>
          <a:bodyPr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505124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165979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981200"/>
            <a:ext cx="4140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981200"/>
            <a:ext cx="4141787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915190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585533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981065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153112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586021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539732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2425" y="949325"/>
            <a:ext cx="8462963" cy="5070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150439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877522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949325"/>
            <a:ext cx="8462963" cy="971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981200"/>
            <a:ext cx="4140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5663" y="1981200"/>
            <a:ext cx="4141787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5663" y="4076700"/>
            <a:ext cx="4141787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867175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724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3198813"/>
            <a:ext cx="77692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6350" y="4648200"/>
            <a:ext cx="9150350" cy="152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7" name="Picture 10" descr="im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54600"/>
            <a:ext cx="501808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433638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676400"/>
            <a:ext cx="8226425" cy="776288"/>
          </a:xfrm>
        </p:spPr>
        <p:txBody>
          <a:bodyPr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72305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061632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981200"/>
            <a:ext cx="4140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981200"/>
            <a:ext cx="4141787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0298137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886835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45498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161988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6092805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52041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2425" y="949325"/>
            <a:ext cx="8462963" cy="5070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206357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880501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949325"/>
            <a:ext cx="8462963" cy="971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981200"/>
            <a:ext cx="41402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5663" y="1981200"/>
            <a:ext cx="4141787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5663" y="4076700"/>
            <a:ext cx="4141787" cy="194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121251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8458200" cy="6324600"/>
            <a:chOff x="-96" y="-92"/>
            <a:chExt cx="5328" cy="383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-96" y="-92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4648200"/>
            <a:ext cx="915035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4800600"/>
            <a:ext cx="9144000" cy="205740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ahoma" pitchFamily="34" charset="0"/>
            </a:endParaRPr>
          </a:p>
        </p:txBody>
      </p:sp>
      <p:pic>
        <p:nvPicPr>
          <p:cNvPr id="9" name="Picture 11" descr="im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54600"/>
            <a:ext cx="5018088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554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055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219200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455692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045200"/>
            <a:ext cx="9144000" cy="81280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5400" i="1"/>
          </a:p>
        </p:txBody>
      </p:sp>
      <p:pic>
        <p:nvPicPr>
          <p:cNvPr id="5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72200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5535401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045200"/>
            <a:ext cx="9144000" cy="81280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5400" i="1"/>
          </a:p>
        </p:txBody>
      </p:sp>
      <p:pic>
        <p:nvPicPr>
          <p:cNvPr id="7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72200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7609628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9323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07963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519820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2425" y="949325"/>
            <a:ext cx="8462963" cy="5070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22869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981200"/>
            <a:ext cx="4140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981200"/>
            <a:ext cx="4141787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735696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290478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learbackg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6207125"/>
            <a:ext cx="3082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07438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949325"/>
            <a:ext cx="846296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981200"/>
            <a:ext cx="84343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781800"/>
            <a:ext cx="9150350" cy="825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9" name="Rectangle 7"/>
          <p:cNvSpPr>
            <a:spLocks noChangeArrowheads="1"/>
          </p:cNvSpPr>
          <p:nvPr userDrawn="1"/>
        </p:nvSpPr>
        <p:spPr bwMode="auto">
          <a:xfrm>
            <a:off x="0" y="6045200"/>
            <a:ext cx="9144000" cy="812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endParaRPr lang="en-US" altLang="en-US" sz="1400">
              <a:solidFill>
                <a:schemeClr val="bg1"/>
              </a:solidFill>
              <a:latin typeface="Century Schoolbook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94" r:id="rId1"/>
    <p:sldLayoutId id="2147485395" r:id="rId2"/>
    <p:sldLayoutId id="2147485374" r:id="rId3"/>
    <p:sldLayoutId id="2147485396" r:id="rId4"/>
    <p:sldLayoutId id="2147485397" r:id="rId5"/>
    <p:sldLayoutId id="2147485398" r:id="rId6"/>
    <p:sldLayoutId id="2147485399" r:id="rId7"/>
    <p:sldLayoutId id="2147485400" r:id="rId8"/>
    <p:sldLayoutId id="2147485401" r:id="rId9"/>
    <p:sldLayoutId id="2147485402" r:id="rId10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949325"/>
            <a:ext cx="846296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981200"/>
            <a:ext cx="84343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6781800"/>
            <a:ext cx="9150350" cy="825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-6350" y="6053138"/>
            <a:ext cx="9150350" cy="804862"/>
          </a:xfrm>
          <a:prstGeom prst="rect">
            <a:avLst/>
          </a:prstGeom>
          <a:solidFill>
            <a:srgbClr val="7D11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endParaRPr lang="en-US" altLang="en-US" sz="1400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2054" name="Picture 7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210300"/>
            <a:ext cx="290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03" r:id="rId1"/>
    <p:sldLayoutId id="2147485375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949325"/>
            <a:ext cx="846296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981200"/>
            <a:ext cx="84343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6781800"/>
            <a:ext cx="9150350" cy="825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-6350" y="6053138"/>
            <a:ext cx="9150350" cy="804862"/>
          </a:xfrm>
          <a:prstGeom prst="rect">
            <a:avLst/>
          </a:prstGeom>
          <a:solidFill>
            <a:srgbClr val="7D11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endParaRPr lang="en-US" altLang="en-US" sz="1400">
              <a:solidFill>
                <a:schemeClr val="bg1"/>
              </a:solidFill>
              <a:latin typeface="Century Schoolbook" pitchFamily="18" charset="0"/>
            </a:endParaRPr>
          </a:p>
        </p:txBody>
      </p:sp>
      <p:pic>
        <p:nvPicPr>
          <p:cNvPr id="3078" name="Picture 7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210300"/>
            <a:ext cx="290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04" r:id="rId1"/>
    <p:sldLayoutId id="2147485384" r:id="rId2"/>
    <p:sldLayoutId id="2147485385" r:id="rId3"/>
    <p:sldLayoutId id="2147485386" r:id="rId4"/>
    <p:sldLayoutId id="2147485387" r:id="rId5"/>
    <p:sldLayoutId id="2147485388" r:id="rId6"/>
    <p:sldLayoutId id="2147485389" r:id="rId7"/>
    <p:sldLayoutId id="2147485390" r:id="rId8"/>
    <p:sldLayoutId id="2147485391" r:id="rId9"/>
    <p:sldLayoutId id="2147485392" r:id="rId10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70451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  <p:sp>
          <p:nvSpPr>
            <p:cNvPr id="410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45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405" r:id="rId1"/>
    <p:sldLayoutId id="2147485406" r:id="rId2"/>
    <p:sldLayoutId id="2147485407" r:id="rId3"/>
    <p:sldLayoutId id="2147485393" r:id="rId4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livnj@i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5.jpeg"/><Relationship Id="rId5" Type="http://schemas.openxmlformats.org/officeDocument/2006/relationships/hyperlink" Target="https://nam04.safelinks.protection.outlook.com/?url=https%3A%2F%2Fiu.zoom.us%2Fj%2F83757292369&amp;data=05%7C02%7Caob%40purdue.edu%7C5f94198bd960479ca45108dd0e5526a9%7C4130bd397c53419cb1e58758d6d63f21%7C0%7C0%7C638682481085288817%7CUnknown%7CTWFpbGZsb3d8eyJFbXB0eU1hcGkiOnRydWUsIlYiOiIwLjAuMDAwMCIsIlAiOiJXaW4zMiIsIkFOIjoiTWFpbCIsIldUIjoyfQ%3D%3D%7C0%7C%7C%7C&amp;sdata=IzCqREaeoxbbLpmV5vgMCFSjX%2FuYUwrqk5NSK6TYIds%3D&amp;reserved=0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.iu.edu/compliance/human-subjects/guidance/students.html" TargetMode="Externa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.iu.edu/compliance/human-subjects/guidance/students.html" TargetMode="Externa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po.pitt.edu/policies-and-procedures/research-involving-students-research-participants" TargetMode="Externa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po.pitt.edu/policies-and-procedures/research-involving-students-research-participants" TargetMode="Externa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olivnj@iu.edu" TargetMode="External"/><Relationship Id="rId2" Type="http://schemas.openxmlformats.org/officeDocument/2006/relationships/hyperlink" Target="https://bioethics.iu.edu/ethics-research/request-consult.html" TargetMode="External"/><Relationship Id="rId1" Type="http://schemas.openxmlformats.org/officeDocument/2006/relationships/slideLayout" Target="../slideLayouts/slideLayout26.xml"/><Relationship Id="rId5" Type="http://schemas.openxmlformats.org/officeDocument/2006/relationships/hyperlink" Target="mailto:karagarc@iu.edu" TargetMode="External"/><Relationship Id="rId4" Type="http://schemas.openxmlformats.org/officeDocument/2006/relationships/hyperlink" Target="https://indianactsi.org/researchers/services-tools/think-tan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works.umass.edu/server/api/core/bitstreams/faf14d8f-7ad9-4195-a1cb-9670bf0d5dcf/conten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cine.wright.edu/policies/student-policies/policy-for-the-recruitment-of-medical-students-as-research-participan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1465263" y="4845050"/>
            <a:ext cx="2492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 </a:t>
            </a: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1316524" y="5402153"/>
            <a:ext cx="65109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For any questions, please contact Nic Oliver, Program Manager, at the IU Center for Bioethics at </a:t>
            </a:r>
            <a:r>
              <a:rPr lang="en-US" sz="1800" u="sng" dirty="0">
                <a:solidFill>
                  <a:srgbClr val="0563C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hlinkClick r:id="rId3" tooltip="mailto:olivnj@iu.edu"/>
              </a:rPr>
              <a:t>olivnj@iu.edu</a:t>
            </a:r>
            <a:endParaRPr lang="en-US" altLang="en-US" sz="1600" dirty="0"/>
          </a:p>
        </p:txBody>
      </p:sp>
      <p:sp>
        <p:nvSpPr>
          <p:cNvPr id="19463" name="TextBox 2"/>
          <p:cNvSpPr txBox="1">
            <a:spLocks noChangeArrowheads="1"/>
          </p:cNvSpPr>
          <p:nvPr/>
        </p:nvSpPr>
        <p:spPr bwMode="auto">
          <a:xfrm>
            <a:off x="224349" y="4220369"/>
            <a:ext cx="88852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b="1" dirty="0">
                <a:latin typeface="+mn-lt"/>
                <a:ea typeface="Adobe Gothic Std B" pitchFamily="34" charset="-128"/>
                <a:cs typeface="Arial" charset="0"/>
              </a:rPr>
              <a:t>Andrew O. Brightman, PhD</a:t>
            </a:r>
          </a:p>
          <a:p>
            <a:pPr eaLnBrk="1" hangingPunct="1">
              <a:defRPr/>
            </a:pPr>
            <a:r>
              <a:rPr lang="en-US" altLang="en-US" sz="1600" dirty="0">
                <a:latin typeface="+mn-lt"/>
              </a:rPr>
              <a:t>Professor of Engineering Practice</a:t>
            </a:r>
          </a:p>
          <a:p>
            <a:pPr eaLnBrk="1" hangingPunct="1">
              <a:defRPr/>
            </a:pPr>
            <a:r>
              <a:rPr lang="en-US" altLang="en-US" sz="1600" dirty="0">
                <a:latin typeface="+mn-lt"/>
              </a:rPr>
              <a:t>Weldon School of Biomedical Engineering</a:t>
            </a:r>
          </a:p>
          <a:p>
            <a:pPr eaLnBrk="1" hangingPunct="1">
              <a:defRPr/>
            </a:pPr>
            <a:r>
              <a:rPr lang="en-US" altLang="en-US" sz="1600" dirty="0">
                <a:latin typeface="+mn-lt"/>
              </a:rPr>
              <a:t>Purdue University</a:t>
            </a: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152400" y="174625"/>
            <a:ext cx="80930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TREATs – Translational Research Ethics:  Applied Topics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Presented by the Bioethics and Subject Advocacy Program (BSAP) of the Indiana Clinical and Translational Science Institute (CTSI)</a:t>
            </a:r>
          </a:p>
        </p:txBody>
      </p:sp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138113" y="1295400"/>
            <a:ext cx="89312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“</a:t>
            </a:r>
            <a:r>
              <a:rPr lang="en-US" altLang="en-US" sz="3200" b="1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>
              <a:ea typeface="Adobe Heiti Std R" panose="020B0400000000000000" pitchFamily="34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ea typeface="Adobe Heiti Std R" panose="020B0400000000000000" pitchFamily="34" charset="-128"/>
                <a:cs typeface="Arial" panose="020B0604020202020204" pitchFamily="34" charset="0"/>
              </a:rPr>
              <a:t>Thursday, December 5</a:t>
            </a:r>
            <a:r>
              <a:rPr lang="en-US" altLang="en-US" sz="2400" b="1" baseline="30000" dirty="0">
                <a:ea typeface="Adobe Heiti Std R" panose="020B0400000000000000" pitchFamily="34" charset="-128"/>
                <a:cs typeface="Arial" panose="020B0604020202020204" pitchFamily="34" charset="0"/>
              </a:rPr>
              <a:t>th</a:t>
            </a:r>
            <a:r>
              <a:rPr lang="en-US" altLang="en-US" sz="2400" b="1" dirty="0">
                <a:ea typeface="Adobe Heiti Std R" panose="020B0400000000000000" pitchFamily="34" charset="-128"/>
                <a:cs typeface="Arial" panose="020B0604020202020204" pitchFamily="34" charset="0"/>
              </a:rPr>
              <a:t>, 2024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>
              <a:ea typeface="Adobe Heiti Std R" panose="020B0400000000000000" pitchFamily="34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ea typeface="Adobe Heiti Std R" panose="020B0400000000000000" pitchFamily="34" charset="-128"/>
                <a:cs typeface="Arial" panose="020B0604020202020204" pitchFamily="34" charset="0"/>
              </a:rPr>
              <a:t>12-1 PM</a:t>
            </a:r>
          </a:p>
        </p:txBody>
      </p:sp>
      <p:pic>
        <p:nvPicPr>
          <p:cNvPr id="20487" name="Picture 12" descr="https://www.indianactsi.org/site/chep/2015_rfa/chep_rfa_2015_ctsi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62463"/>
            <a:ext cx="38766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Rectangle 1"/>
          <p:cNvSpPr>
            <a:spLocks noChangeArrowheads="1"/>
          </p:cNvSpPr>
          <p:nvPr/>
        </p:nvSpPr>
        <p:spPr bwMode="auto">
          <a:xfrm>
            <a:off x="2046288" y="3587750"/>
            <a:ext cx="7240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Live streaming at:  </a:t>
            </a:r>
            <a:r>
              <a:rPr lang="en-US" sz="1800" u="sng" dirty="0">
                <a:solidFill>
                  <a:srgbClr val="0563C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Calibri" panose="020F0502020204030204" pitchFamily="34" charset="0"/>
                <a:hlinkClick r:id="rId5"/>
              </a:rPr>
              <a:t>https://iu.zoom.us/j/83757292369</a:t>
            </a:r>
            <a:endParaRPr lang="en-US" altLang="en-US" sz="1600" dirty="0">
              <a:highlight>
                <a:srgbClr val="FFFF00"/>
              </a:highlight>
              <a:latin typeface="Times New Roman" panose="02020603050405020304" pitchFamily="18" charset="0"/>
            </a:endParaRPr>
          </a:p>
        </p:txBody>
      </p:sp>
      <p:pic>
        <p:nvPicPr>
          <p:cNvPr id="20489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2023091"/>
            <a:ext cx="1403349" cy="2104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2DB11-E172-7708-D072-0AC5DD66A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696BBC5-FAF9-5304-F925-609103BE9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6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5708CC34-8F7E-A5B7-469C-571729556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53" y="1352550"/>
            <a:ext cx="7648291" cy="710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Potential Positive and Negative Impact on Studies:</a:t>
            </a:r>
          </a:p>
          <a:p>
            <a:endParaRPr lang="en-US" altLang="en-US" sz="2400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Medical education and training may increase the student’s understanding of risk and consent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Medical education may increase the student’s compliance with research protocols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Participation fatigue may reduce the student’s compliance or increase drop-out from studies</a:t>
            </a:r>
          </a:p>
          <a:p>
            <a:pPr marL="0" lvl="1" indent="0"/>
            <a:endParaRPr lang="en-US" altLang="en-US" sz="2400" b="1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lvl="1"/>
            <a:endParaRPr lang="en-US" altLang="en-US" sz="2400" b="1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6880887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04329-F130-A0F8-AFA7-7DFF682D0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E4284BA-83C4-2A8D-6DAD-4EBD7B296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FB0EF4D6-3E54-735F-89C0-F646FAA0C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6" y="971550"/>
            <a:ext cx="8366524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Question:</a:t>
            </a:r>
          </a:p>
          <a:p>
            <a:pPr lvl="1" indent="0"/>
            <a:endParaRPr lang="en-US" altLang="en-US" sz="10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Do medical students need additional (special) protections? (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Christakis,1985 – Harvard Medical School)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Some early requirements were so restrictive so as to prevent most studies from using students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Typically required double review by both medical school and study site hospital IRB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All students received policy statement at the beginning of each year as to participation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Student health and well-being were considered as priorities along with time constraints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Payment for participation was restricted due to the large debt of most medical students</a:t>
            </a:r>
          </a:p>
        </p:txBody>
      </p:sp>
    </p:spTree>
    <p:extLst>
      <p:ext uri="{BB962C8B-B14F-4D97-AF65-F5344CB8AC3E}">
        <p14:creationId xmlns:p14="http://schemas.microsoft.com/office/powerpoint/2010/main" val="19228163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04329-F130-A0F8-AFA7-7DFF682D0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E4284BA-83C4-2A8D-6DAD-4EBD7B296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FB0EF4D6-3E54-735F-89C0-F646FAA0C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5" y="1013460"/>
            <a:ext cx="8462963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Question:</a:t>
            </a:r>
          </a:p>
          <a:p>
            <a:pPr lvl="1" indent="0"/>
            <a:endParaRPr lang="en-US" altLang="en-US" sz="10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Some changes proposed to the special protections (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Christakis,1985 – Harvard Medical School)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Changes seek to eliminate the perceived paternalistic attitude of the policies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Changes seek to eliminate the double (standard) review of protocols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Treat medical students as responsible autonomous adults and utilize the same standards for review as with all adult populations</a:t>
            </a:r>
          </a:p>
        </p:txBody>
      </p:sp>
    </p:spTree>
    <p:extLst>
      <p:ext uri="{BB962C8B-B14F-4D97-AF65-F5344CB8AC3E}">
        <p14:creationId xmlns:p14="http://schemas.microsoft.com/office/powerpoint/2010/main" val="25321108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BD2A4-5C74-EEBE-4F79-DD1388CF8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E4211A9-41A9-EB0F-831D-E843C03C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92D9FC48-E611-F92A-5C12-B207619B0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6" y="1143000"/>
            <a:ext cx="8270083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Guidance: </a:t>
            </a:r>
            <a:r>
              <a:rPr lang="en-US" altLang="en-US" sz="2400" b="1" i="1" dirty="0">
                <a:hlinkClick r:id="rId2"/>
              </a:rPr>
              <a:t>IUSM Guidance</a:t>
            </a:r>
            <a:r>
              <a:rPr lang="en-US" altLang="en-US" sz="2400" b="1" i="1" dirty="0"/>
              <a:t> (May 2024)</a:t>
            </a:r>
          </a:p>
          <a:p>
            <a:endParaRPr lang="en-US" altLang="en-US" sz="1000" dirty="0"/>
          </a:p>
          <a:p>
            <a:pPr marL="457200" indent="-457200" algn="l">
              <a:buAutoNum type="arabicPeriod"/>
            </a:pPr>
            <a:r>
              <a:rPr lang="en-US" altLang="en-US" sz="2200" dirty="0">
                <a:solidFill>
                  <a:srgbClr val="243142"/>
                </a:solidFill>
                <a:latin typeface="+mn-lt"/>
              </a:rPr>
              <a:t>R</a:t>
            </a:r>
            <a:r>
              <a:rPr lang="en-US" sz="2200" b="0" i="0" dirty="0">
                <a:solidFill>
                  <a:srgbClr val="243142"/>
                </a:solidFill>
                <a:effectLst/>
                <a:latin typeface="+mn-lt"/>
              </a:rPr>
              <a:t>ecruitment of students into a study by their instructor has the potential to be coercive.  </a:t>
            </a:r>
            <a:r>
              <a:rPr lang="en-US" sz="2200" b="1" i="0" dirty="0">
                <a:solidFill>
                  <a:srgbClr val="243142"/>
                </a:solidFill>
                <a:effectLst/>
                <a:latin typeface="+mn-lt"/>
              </a:rPr>
              <a:t>For this reason, teachers should not use their own students as subjects in their research if it can be avoided.</a:t>
            </a:r>
          </a:p>
          <a:p>
            <a:pPr algn="l"/>
            <a:endParaRPr lang="en-US" sz="2200" b="1" i="0" dirty="0">
              <a:solidFill>
                <a:srgbClr val="243142"/>
              </a:solidFill>
              <a:effectLst/>
              <a:latin typeface="+mn-lt"/>
            </a:endParaRPr>
          </a:p>
          <a:p>
            <a:pPr marL="463550" lvl="1" indent="-463550"/>
            <a:r>
              <a:rPr lang="en-US" altLang="en-US" sz="2200" b="1" dirty="0">
                <a:latin typeface="+mn-lt"/>
              </a:rPr>
              <a:t>2.   </a:t>
            </a:r>
            <a:r>
              <a:rPr lang="en-US" sz="2200" b="0" i="0" dirty="0">
                <a:solidFill>
                  <a:srgbClr val="243142"/>
                </a:solidFill>
                <a:effectLst/>
                <a:latin typeface="+mn-lt"/>
              </a:rPr>
              <a:t>When researchers do wish to enroll their own students in research and the participation involves students completing extra-curricular activities, the </a:t>
            </a:r>
            <a:r>
              <a:rPr lang="en-US" sz="2200" b="1" i="0" dirty="0">
                <a:solidFill>
                  <a:srgbClr val="243142"/>
                </a:solidFill>
                <a:effectLst/>
                <a:latin typeface="+mn-lt"/>
              </a:rPr>
              <a:t>researcher is required to obtain permission from their students</a:t>
            </a:r>
            <a:r>
              <a:rPr lang="en-US" sz="2200" b="0" i="0" dirty="0">
                <a:solidFill>
                  <a:srgbClr val="243142"/>
                </a:solidFill>
                <a:effectLst/>
                <a:latin typeface="+mn-lt"/>
              </a:rPr>
              <a:t>, and </a:t>
            </a:r>
            <a:r>
              <a:rPr lang="en-US" sz="2200" b="1" i="0" dirty="0">
                <a:solidFill>
                  <a:srgbClr val="243142"/>
                </a:solidFill>
                <a:effectLst/>
                <a:latin typeface="+mn-lt"/>
              </a:rPr>
              <a:t>additional steps should be taken to prevent the students from feeling coerced into participating.</a:t>
            </a:r>
          </a:p>
        </p:txBody>
      </p:sp>
    </p:spTree>
    <p:extLst>
      <p:ext uri="{BB962C8B-B14F-4D97-AF65-F5344CB8AC3E}">
        <p14:creationId xmlns:p14="http://schemas.microsoft.com/office/powerpoint/2010/main" val="165532370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9BBA6-7C0E-D8E6-345E-21EECC2B0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2BB61576-6024-4F57-030D-D74138910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436AFB1B-7265-0592-24D2-B7D6C171D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56" y="1089898"/>
            <a:ext cx="8346283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Guidance: </a:t>
            </a:r>
            <a:r>
              <a:rPr lang="en-US" altLang="en-US" sz="2400" b="1" i="1" dirty="0">
                <a:hlinkClick r:id="rId2"/>
              </a:rPr>
              <a:t>IUSM Guidance</a:t>
            </a:r>
            <a:r>
              <a:rPr lang="en-US" altLang="en-US" sz="2400" b="1" i="1" dirty="0"/>
              <a:t> (May 2024)</a:t>
            </a:r>
          </a:p>
          <a:p>
            <a:endParaRPr lang="en-US" altLang="en-US" sz="1000" dirty="0"/>
          </a:p>
          <a:p>
            <a:pPr marL="338138" indent="-338138"/>
            <a:r>
              <a:rPr lang="en-US" altLang="en-US" sz="2200" b="1" dirty="0">
                <a:solidFill>
                  <a:srgbClr val="243142"/>
                </a:solidFill>
                <a:latin typeface="+mn-lt"/>
              </a:rPr>
              <a:t>3. </a:t>
            </a:r>
            <a:r>
              <a:rPr lang="en-US" sz="2200" b="0" i="0" dirty="0">
                <a:solidFill>
                  <a:srgbClr val="243142"/>
                </a:solidFill>
                <a:effectLst/>
                <a:latin typeface="+mn-lt"/>
              </a:rPr>
              <a:t>The researcher should arrange to have the permissions and data collected in such a way that they will not know which students are participating and will </a:t>
            </a:r>
            <a:r>
              <a:rPr lang="en-US" sz="2200" b="1" dirty="0">
                <a:solidFill>
                  <a:srgbClr val="243142"/>
                </a:solidFill>
                <a:latin typeface="+mn-lt"/>
              </a:rPr>
              <a:t>not have access to data that indicates participation, until the final grades have been entered.</a:t>
            </a:r>
            <a:endParaRPr lang="en-US" altLang="en-US" sz="2200" b="1" dirty="0">
              <a:latin typeface="+mn-lt"/>
            </a:endParaRPr>
          </a:p>
          <a:p>
            <a:pPr marL="338138" indent="-338138" algn="l"/>
            <a:endParaRPr lang="en-US" altLang="en-US" sz="2200" b="1" dirty="0">
              <a:latin typeface="+mn-lt"/>
            </a:endParaRPr>
          </a:p>
          <a:p>
            <a:pPr marL="338138" indent="-338138" algn="l"/>
            <a:r>
              <a:rPr lang="en-US" altLang="en-US" sz="2200" b="1" dirty="0">
                <a:latin typeface="+mn-lt"/>
              </a:rPr>
              <a:t>4. </a:t>
            </a:r>
            <a:r>
              <a:rPr lang="en-US" sz="2200" b="0" i="0" dirty="0">
                <a:solidFill>
                  <a:srgbClr val="243142"/>
                </a:solidFill>
                <a:effectLst/>
                <a:latin typeface="+mn-lt"/>
              </a:rPr>
              <a:t>If some course credit is offered in exchange for participation, an </a:t>
            </a:r>
            <a:r>
              <a:rPr lang="en-US" sz="2200" b="1" i="0" dirty="0">
                <a:solidFill>
                  <a:srgbClr val="243142"/>
                </a:solidFill>
                <a:effectLst/>
                <a:latin typeface="+mn-lt"/>
              </a:rPr>
              <a:t>alternate means of earning equivalent credit for an equivalent commitment of time and effort should be made available to all </a:t>
            </a:r>
            <a:r>
              <a:rPr lang="en-US" sz="2200" b="0" i="0" dirty="0">
                <a:solidFill>
                  <a:srgbClr val="243142"/>
                </a:solidFill>
                <a:effectLst/>
                <a:latin typeface="+mn-lt"/>
              </a:rPr>
              <a:t>potential student subjects. These alternatives must be carefully reviewed to make sure that students are not being coerced into becoming subjects. </a:t>
            </a:r>
            <a:endParaRPr lang="en-US" altLang="en-US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475812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04329-F130-A0F8-AFA7-7DFF682D0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E4284BA-83C4-2A8D-6DAD-4EBD7B296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FB0EF4D6-3E54-735F-89C0-F646FAA0C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6" y="971550"/>
            <a:ext cx="82700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Guidance:</a:t>
            </a:r>
          </a:p>
          <a:p>
            <a:pPr lvl="1" indent="0"/>
            <a:endParaRPr lang="en-US" altLang="en-US" sz="2400" b="1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Are these protections sufficient for medical students to participate in research? </a:t>
            </a:r>
          </a:p>
        </p:txBody>
      </p:sp>
    </p:spTree>
    <p:extLst>
      <p:ext uri="{BB962C8B-B14F-4D97-AF65-F5344CB8AC3E}">
        <p14:creationId xmlns:p14="http://schemas.microsoft.com/office/powerpoint/2010/main" val="247688600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1483A-5144-C41B-0278-8946B3D10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2">
            <a:extLst>
              <a:ext uri="{FF2B5EF4-FFF2-40B4-BE49-F238E27FC236}">
                <a16:creationId xmlns:a16="http://schemas.microsoft.com/office/drawing/2014/main" id="{CBBA4B2C-C7B9-15CB-CD36-26733288D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7488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 - Other Institutions: </a:t>
            </a:r>
            <a:r>
              <a:rPr lang="en-US" altLang="en-US" sz="2400" b="1" i="1" dirty="0">
                <a:hlinkClick r:id="rId2"/>
              </a:rPr>
              <a:t>Univ. of Pittsburgh</a:t>
            </a:r>
            <a:endParaRPr lang="en-US" altLang="en-US" sz="2400" b="1" i="1" dirty="0"/>
          </a:p>
          <a:p>
            <a:endParaRPr lang="en-US" altLang="en-US" sz="1000" dirty="0"/>
          </a:p>
          <a:p>
            <a:pPr marL="342900" indent="-342900">
              <a:buAutoNum type="arabicPeriod"/>
            </a:pP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Given the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heavy curriculum burden on medical students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, the School of Medicine has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developed a specific policy for their enrollment into research protocols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200" dirty="0">
                <a:solidFill>
                  <a:srgbClr val="2B2B2B"/>
                </a:solidFill>
                <a:latin typeface="+mn-lt"/>
              </a:rPr>
              <a:t>A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 proposed research plan </a:t>
            </a:r>
            <a:r>
              <a:rPr lang="en-US" sz="2200" i="0" dirty="0">
                <a:solidFill>
                  <a:srgbClr val="2B2B2B"/>
                </a:solidFill>
                <a:effectLst/>
                <a:latin typeface="+mn-lt"/>
              </a:rPr>
              <a:t>must be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 must reviewed by the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 Research on Medical Students (ROMS) Review Committee before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 it can be submitted to the IRB.</a:t>
            </a:r>
          </a:p>
          <a:p>
            <a:pPr marL="342900" indent="-342900">
              <a:buAutoNum type="arabicPeriod"/>
            </a:pP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The goal of this additional review is to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balance the needs of researchers with the interests and availability of the medical students.</a:t>
            </a:r>
          </a:p>
          <a:p>
            <a:pPr marL="342900" indent="-342900">
              <a:buFontTx/>
              <a:buAutoNum type="arabicPeriod"/>
            </a:pP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A </a:t>
            </a:r>
            <a:r>
              <a:rPr lang="en-US" sz="2200" i="0" dirty="0">
                <a:solidFill>
                  <a:srgbClr val="2B2B2B"/>
                </a:solidFill>
                <a:effectLst/>
                <a:latin typeface="+mn-lt"/>
              </a:rPr>
              <a:t>medical student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may not be required to participate in research for course credit. </a:t>
            </a:r>
            <a:r>
              <a:rPr lang="en-US" sz="2200" i="0" dirty="0">
                <a:solidFill>
                  <a:srgbClr val="2B2B2B"/>
                </a:solidFill>
                <a:effectLst/>
                <a:latin typeface="+mn-lt"/>
              </a:rPr>
              <a:t>For optional course or extra credit, in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 all cases,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a comparable non-research alternative must be offered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2030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D9CF6-5318-C3B4-8AFB-2ACD6353B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2">
            <a:extLst>
              <a:ext uri="{FF2B5EF4-FFF2-40B4-BE49-F238E27FC236}">
                <a16:creationId xmlns:a16="http://schemas.microsoft.com/office/drawing/2014/main" id="{0D44238A-BCA6-AC57-9033-6CC537660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8" y="685800"/>
            <a:ext cx="846296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 - Other Institutions: </a:t>
            </a:r>
            <a:r>
              <a:rPr lang="en-US" altLang="en-US" sz="2400" b="1" i="1" dirty="0">
                <a:hlinkClick r:id="rId2"/>
              </a:rPr>
              <a:t>Univ. of Pittsburgh</a:t>
            </a:r>
            <a:endParaRPr lang="en-US" altLang="en-US" sz="2400" b="1" i="1" dirty="0"/>
          </a:p>
          <a:p>
            <a:endParaRPr lang="en-US" altLang="en-US" sz="1000" dirty="0"/>
          </a:p>
          <a:p>
            <a:pPr marL="342900" indent="-342900">
              <a:buFont typeface="+mj-lt"/>
              <a:buAutoNum type="arabicPeriod" startAt="5"/>
            </a:pP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To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minimize the potential for coercion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, alternatives to participating in research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must be comparable in terms of time, effort, and fulfillment 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of requirements.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All students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must be free to withdraw from participation at any point 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in a study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without penalty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. Students who withdraw must receive full credit for participation.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Recruitment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must be designed to minimize the possibility of undue influence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. </a:t>
            </a:r>
            <a:r>
              <a:rPr lang="en-US" sz="2200" dirty="0">
                <a:solidFill>
                  <a:srgbClr val="2B2B2B"/>
                </a:solidFill>
                <a:latin typeface="+mn-lt"/>
              </a:rPr>
              <a:t>P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otential participants should be solicited from a “broad base” of individuals meeting the conditions for study,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rather than by personal solicitation of specific students</a:t>
            </a:r>
            <a:r>
              <a:rPr lang="en-US" sz="2200" b="0" i="0" dirty="0">
                <a:solidFill>
                  <a:srgbClr val="2B2B2B"/>
                </a:solidFill>
                <a:effectLst/>
                <a:latin typeface="+mn-lt"/>
              </a:rPr>
              <a:t>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2200" i="0" dirty="0">
                <a:solidFill>
                  <a:srgbClr val="2B2B2B"/>
                </a:solidFill>
                <a:effectLst/>
                <a:latin typeface="+mn-lt"/>
              </a:rPr>
              <a:t>Except in unusual circumstances, 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investigators should not enroll students from their own classes </a:t>
            </a:r>
            <a:r>
              <a:rPr lang="en-US" sz="2200" b="1" i="0" u="sng" dirty="0">
                <a:solidFill>
                  <a:srgbClr val="2B2B2B"/>
                </a:solidFill>
                <a:effectLst/>
                <a:latin typeface="+mn-lt"/>
              </a:rPr>
              <a:t>when the research involves greater than minimal risk</a:t>
            </a:r>
            <a:r>
              <a:rPr lang="en-US" sz="2200" b="1" i="0" dirty="0">
                <a:solidFill>
                  <a:srgbClr val="2B2B2B"/>
                </a:solidFill>
                <a:effectLst/>
                <a:latin typeface="+mn-lt"/>
              </a:rPr>
              <a:t> without the prospect of direct benefit.</a:t>
            </a:r>
            <a:endParaRPr lang="en-US" altLang="en-US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23601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E0DA9-A32E-8661-DF4C-A84A1C074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8393C7E-509F-AD29-1529-DF3DD54F7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10ECFC4A-0017-2964-8BD9-8CC0D676F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6" y="971550"/>
            <a:ext cx="8249843" cy="546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Guidance: 12 Basic Recommendations </a:t>
            </a:r>
          </a:p>
          <a:p>
            <a:r>
              <a:rPr lang="en-US" altLang="en-US" sz="1400" b="1" dirty="0"/>
              <a:t>(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Boileau, E., Patenaude, J., &amp; St-Onge, C. (2018). Twelve tips to avoid ethical pitfalls when recruiting students as subjects in </a:t>
            </a:r>
            <a:r>
              <a:rPr lang="en-US" sz="1400" b="1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education research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sz="14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Teacher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4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20-25.)</a:t>
            </a:r>
          </a:p>
          <a:p>
            <a:endParaRPr 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182880" lvl="1" indent="-274320">
              <a:spcAft>
                <a:spcPts val="800"/>
              </a:spcAft>
              <a:buFont typeface="+mj-lt"/>
              <a:buAutoNum type="arabicPeriod"/>
            </a:pPr>
            <a:r>
              <a:rPr lang="en-US" altLang="en-US" sz="2400" b="1" dirty="0"/>
              <a:t>Determine if the study is evaluation or research 	          – </a:t>
            </a:r>
            <a:r>
              <a:rPr lang="en-US" altLang="en-US" sz="2400" b="1" i="1" dirty="0"/>
              <a:t>based on intended use and audience for findings</a:t>
            </a:r>
          </a:p>
          <a:p>
            <a:pPr marL="182880" lvl="1" indent="-274320">
              <a:spcAft>
                <a:spcPts val="800"/>
              </a:spcAft>
              <a:buFont typeface="+mj-lt"/>
              <a:buAutoNum type="arabicPeriod"/>
            </a:pPr>
            <a:r>
              <a:rPr lang="en-US" altLang="en-US" sz="2400" b="1" dirty="0"/>
              <a:t> Verify need for consent for secondary use of data      – </a:t>
            </a:r>
            <a:r>
              <a:rPr lang="en-US" altLang="en-US" sz="2400" b="1" i="1" dirty="0"/>
              <a:t>typically based on level of identifiable information</a:t>
            </a:r>
          </a:p>
          <a:p>
            <a:pPr marL="182880" lvl="1" indent="-274320">
              <a:spcAft>
                <a:spcPts val="800"/>
              </a:spcAft>
              <a:buFont typeface="+mj-lt"/>
              <a:buAutoNum type="arabicPeriod"/>
            </a:pPr>
            <a:r>
              <a:rPr lang="en-US" altLang="en-US" sz="2400" b="1" dirty="0"/>
              <a:t> Inform students of all privacy and consent measures – </a:t>
            </a:r>
            <a:r>
              <a:rPr lang="en-US" altLang="en-US" sz="2400" b="1" i="1" dirty="0"/>
              <a:t>to reduce potential for coercion or biased responses</a:t>
            </a:r>
          </a:p>
          <a:p>
            <a:pPr marL="182880" lvl="1" indent="-274320">
              <a:spcAft>
                <a:spcPts val="800"/>
              </a:spcAft>
              <a:buFont typeface="+mj-lt"/>
              <a:buAutoNum type="arabicPeriod"/>
            </a:pPr>
            <a:r>
              <a:rPr lang="en-US" altLang="en-US" sz="2400" b="1" dirty="0"/>
              <a:t> Obtain consent by an independent team member         </a:t>
            </a:r>
            <a:r>
              <a:rPr lang="en-US" altLang="en-US" sz="2400" b="1" i="1" dirty="0"/>
              <a:t>- to reduce COI and coercion in recruitment &amp; consent</a:t>
            </a:r>
          </a:p>
          <a:p>
            <a:pPr marL="0" lvl="1" indent="0">
              <a:spcAft>
                <a:spcPts val="800"/>
              </a:spcAft>
            </a:pPr>
            <a:endParaRPr lang="en-US" altLang="en-US" sz="2400" b="1" dirty="0"/>
          </a:p>
          <a:p>
            <a:pPr marL="349250" lvl="1" indent="-342900">
              <a:buFont typeface="+mj-lt"/>
              <a:buAutoNum type="arabicPeriod"/>
            </a:pP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551921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E8C17-4403-64A3-2C3D-C70D9E143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DCA0DA3-2C9F-5058-7C54-981FA670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970E8C3F-1696-E572-6985-59C0B0F0C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6" y="971550"/>
            <a:ext cx="8249843" cy="546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Guidance: 12 Basic Recommendations </a:t>
            </a:r>
          </a:p>
          <a:p>
            <a:r>
              <a:rPr lang="en-US" altLang="en-US" sz="1400" b="1" dirty="0"/>
              <a:t>(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Boileau, E., Patenaude, J., &amp; St-Onge, C. (2018). Twelve tips to avoid ethical pitfalls when recruiting students as subjects in </a:t>
            </a:r>
            <a:r>
              <a:rPr lang="en-US" sz="1400" b="1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education research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sz="14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Teacher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4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20-25.)</a:t>
            </a:r>
          </a:p>
          <a:p>
            <a:endParaRPr 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5"/>
            </a:pPr>
            <a:r>
              <a:rPr lang="en-US" altLang="en-US" sz="2400" b="1" dirty="0"/>
              <a:t>Ensure participation remains confidential throughout          – </a:t>
            </a:r>
            <a:r>
              <a:rPr lang="en-US" altLang="en-US" sz="2400" b="1" i="1" dirty="0"/>
              <a:t>esp. as cohort size decreases and stakes increase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5"/>
            </a:pPr>
            <a:r>
              <a:rPr lang="en-US" altLang="en-US" sz="2400" b="1" dirty="0"/>
              <a:t>Limit personal data collection and anonymize data        – </a:t>
            </a:r>
            <a:r>
              <a:rPr lang="en-US" altLang="en-US" sz="2400" b="1" i="1" dirty="0"/>
              <a:t>or de-identify information before release to faculty  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5"/>
            </a:pPr>
            <a:r>
              <a:rPr lang="en-US" altLang="en-US" sz="2400" b="1" dirty="0"/>
              <a:t>Protect again any possible re-identification of data    – </a:t>
            </a:r>
            <a:r>
              <a:rPr lang="en-US" altLang="en-US" sz="2400" b="1" i="1" dirty="0"/>
              <a:t>esp. with small cohorts and strict inclusion criteria 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5"/>
            </a:pPr>
            <a:r>
              <a:rPr lang="en-US" altLang="en-US" sz="2400" b="1" dirty="0"/>
              <a:t>Protect again any possible unauthorized data access         </a:t>
            </a:r>
            <a:r>
              <a:rPr lang="en-US" altLang="en-US" sz="2400" b="1" i="1" dirty="0"/>
              <a:t>- esp. secure digital data, to ensure trust in research 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5"/>
            </a:pPr>
            <a:endParaRPr lang="en-US" altLang="en-US" sz="2400" b="1" dirty="0"/>
          </a:p>
          <a:p>
            <a:pPr marL="349250" lvl="1" indent="-342900">
              <a:buFont typeface="+mj-lt"/>
              <a:buAutoNum type="arabicPeriod" startAt="5"/>
            </a:pP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39288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18F4D-6591-66F7-59CE-3C918CE51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DA6F3494-6014-736D-6879-581BE1A72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38100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65DB0039-0F40-7F71-2415-2DBADAC89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79248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Agenda:</a:t>
            </a:r>
          </a:p>
          <a:p>
            <a:endParaRPr lang="en-US" alt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A Study of Medical Students as Research Subjects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Special Considerations for Medical Students</a:t>
            </a:r>
          </a:p>
          <a:p>
            <a:endParaRPr lang="en-US" altLang="en-U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Ethics Guidance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Q &amp; A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6076319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07DC3-0D51-B49E-7FC1-E2D9374262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CC31EBD-6A4E-9667-D64F-CBFBD590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7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03C7906C-049C-EF3F-C8E2-D98CAFA09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6" y="971550"/>
            <a:ext cx="8249843" cy="546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Ethics Guidance: 12 Basic Recommendations </a:t>
            </a:r>
          </a:p>
          <a:p>
            <a:r>
              <a:rPr lang="en-US" altLang="en-US" sz="1400" b="1" dirty="0"/>
              <a:t>(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Boileau, E., Patenaude, J., &amp; St-Onge, C. (2018). Twelve tips to avoid ethical pitfalls when recruiting students as subjects in </a:t>
            </a:r>
            <a:r>
              <a:rPr lang="en-US" sz="1400" b="1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education research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sz="14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Teacher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400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20-25.)</a:t>
            </a:r>
          </a:p>
          <a:p>
            <a:endParaRPr lang="en-US" sz="24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9"/>
            </a:pPr>
            <a:r>
              <a:rPr lang="en-US" altLang="en-US" sz="2400" b="1" dirty="0"/>
              <a:t> Avoid making study part of mandatory training           – </a:t>
            </a:r>
            <a:r>
              <a:rPr lang="en-US" altLang="en-US" sz="2400" b="1" i="1" dirty="0"/>
              <a:t>avoids full consent and may prove harmful to some 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9"/>
            </a:pPr>
            <a:r>
              <a:rPr lang="en-US" altLang="en-US" sz="2400" b="1" dirty="0"/>
              <a:t> Consider using breaks in mandatory training 	       – </a:t>
            </a:r>
            <a:r>
              <a:rPr lang="en-US" altLang="en-US" sz="2400" b="1" i="1" dirty="0"/>
              <a:t>decreases stress and increased participation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9"/>
            </a:pPr>
            <a:r>
              <a:rPr lang="en-US" altLang="en-US" sz="2400" b="1" dirty="0"/>
              <a:t> Avoid offering course credit for participation            – </a:t>
            </a:r>
            <a:r>
              <a:rPr lang="en-US" altLang="en-US" sz="2400" b="1" i="1" dirty="0"/>
              <a:t>complicates consent, coercion, and selection bias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9"/>
            </a:pPr>
            <a:r>
              <a:rPr lang="en-US" altLang="en-US" sz="2400" b="1" dirty="0"/>
              <a:t> Seek review by an education research committee        </a:t>
            </a:r>
            <a:r>
              <a:rPr lang="en-US" altLang="en-US" sz="2400" b="1" i="1" dirty="0"/>
              <a:t>- such committees are rare, but can supplement IRB  </a:t>
            </a:r>
          </a:p>
          <a:p>
            <a:pPr marL="288925" lvl="1" indent="-288925">
              <a:spcAft>
                <a:spcPts val="800"/>
              </a:spcAft>
              <a:buFont typeface="+mj-lt"/>
              <a:buAutoNum type="arabicPeriod" startAt="9"/>
            </a:pPr>
            <a:endParaRPr lang="en-US" altLang="en-US" sz="2400" b="1" dirty="0"/>
          </a:p>
          <a:p>
            <a:pPr marL="349250" lvl="1" indent="-342900">
              <a:buFont typeface="+mj-lt"/>
              <a:buAutoNum type="arabicPeriod" startAt="9"/>
            </a:pP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81669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37634-1FBF-EBBB-1912-40B70F53A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E250B7A9-B7C6-5044-C9D0-697F0EDB0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38100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F5160AE9-6A35-9A01-8380-FA79EF582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1594642"/>
            <a:ext cx="7924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Q &amp; A:</a:t>
            </a:r>
          </a:p>
          <a:p>
            <a:endParaRPr lang="en-US" altLang="en-US" sz="2400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Special Considerations for Medical Students as Research Participants, yes, no, maybe?</a:t>
            </a:r>
          </a:p>
          <a:p>
            <a:pPr lvl="1" indent="0"/>
            <a:endParaRPr lang="en-US" altLang="en-US" sz="2400" b="1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1604082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E67C4-501C-570F-0B38-7E6E17FD5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2">
            <a:extLst>
              <a:ext uri="{FF2B5EF4-FFF2-40B4-BE49-F238E27FC236}">
                <a16:creationId xmlns:a16="http://schemas.microsoft.com/office/drawing/2014/main" id="{E8F694C4-2B99-D9CE-5FFD-4558EDE83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228600"/>
            <a:ext cx="895350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References:</a:t>
            </a:r>
          </a:p>
          <a:p>
            <a:endParaRPr lang="en-US" altLang="en-US" sz="1200" b="1" dirty="0"/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Christakis, N. (1985). Do medical student research subjects need special protection?.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IRB: Ethics &amp; Human Research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(3), 1-4.</a:t>
            </a:r>
            <a:endParaRPr lang="en-US" alt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Sarpel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U., Hopkins, M., More, F.,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Yavner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S., Pusic, M., Nick, M., ... &amp;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Kalet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 (2013). Medical students as human subjects in educational research.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Education Online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18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19524.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Hally, E., &amp; Walsh, K. (2016). Research ethics and medical education.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teacher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38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105-106.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Boileau, E., Patenaude, J., &amp; St-Onge, C. (2018). Twelve tips to avoid ethical pitfalls when recruiting students as subjects in medical education research.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Medical Teacher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40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20-25.</a:t>
            </a:r>
            <a:endParaRPr lang="en-US" sz="16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Stephenson, E. D., Farquhar, D. R., Masood, M. M., ... &amp;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Zanation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 M. (2019). Blinded evaluation of endoscopic skill and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instructability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after implementation of an endoscopic simulation experience.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American Journal of Rhinology &amp; Allergy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33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(6), 681-690.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sz="1600" dirty="0"/>
              <a:t>Devine, L., S. Ginsburg, T. </a:t>
            </a:r>
            <a:r>
              <a:rPr lang="en-US" altLang="en-US" sz="1600" dirty="0" err="1"/>
              <a:t>Stenfors</a:t>
            </a:r>
            <a:r>
              <a:rPr lang="en-US" altLang="en-US" sz="1600" dirty="0"/>
              <a:t>, … &amp; L. Stroud (2019). Professional Responsibilities and Personal impacts: Residents’ Experiences as Participants in Education Research. </a:t>
            </a:r>
            <a:r>
              <a:rPr lang="en-US" altLang="en-US" sz="1600" i="1" dirty="0"/>
              <a:t>Academic Medicine: Journal of the Association of American Medical Colleges, </a:t>
            </a:r>
            <a:r>
              <a:rPr lang="en-US" altLang="en-US" sz="1600" dirty="0"/>
              <a:t>94 (1): 115–121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Awad, M. M., Kaji, A. H., &amp; Pawlik, T. M. (2024). Practical Guide to Ethics in Surgical Education Research.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JAMA surgery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altLang="en-US" sz="1600" b="1" dirty="0"/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Tater, J.,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Zaharic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T., Guy, W., &amp; Cornwall, J. (2024). How much is too much? Medical students’ perceptions of evaluation and research requests, and suggestions for practice.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Assessment &amp; Evaluation in Higher Education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49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117-128.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52224853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Box 1"/>
          <p:cNvSpPr txBox="1">
            <a:spLocks noChangeArrowheads="1"/>
          </p:cNvSpPr>
          <p:nvPr/>
        </p:nvSpPr>
        <p:spPr bwMode="auto">
          <a:xfrm>
            <a:off x="645672" y="2514600"/>
            <a:ext cx="7852656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57175" indent="-257175">
              <a:buFont typeface="Wingdings" panose="05000000000000000000" pitchFamily="2" charset="2"/>
              <a:buChar char="Ø"/>
            </a:pPr>
            <a:r>
              <a:rPr lang="en-US" sz="2100" dirty="0">
                <a:latin typeface="+mj-lt"/>
              </a:rPr>
              <a:t>Center for Bioethics</a:t>
            </a:r>
          </a:p>
          <a:p>
            <a:pPr marL="900113" lvl="1" indent="-342900">
              <a:buFontTx/>
              <a:buChar char="-"/>
            </a:pPr>
            <a:r>
              <a:rPr lang="en-US" sz="2100" dirty="0">
                <a:solidFill>
                  <a:srgbClr val="243142"/>
                </a:solidFill>
                <a:latin typeface="+mj-lt"/>
              </a:rPr>
              <a:t>Bioethics and Subject Advocacy Program (BSAP) </a:t>
            </a:r>
          </a:p>
          <a:p>
            <a:pPr marL="900113" lvl="1" indent="-342900">
              <a:buFontTx/>
              <a:buChar char="-"/>
            </a:pPr>
            <a:r>
              <a:rPr lang="en-US" sz="1500" dirty="0">
                <a:solidFill>
                  <a:srgbClr val="243142"/>
                </a:solidFill>
                <a:latin typeface="+mj-lt"/>
                <a:hlinkClick r:id="rId2"/>
              </a:rPr>
              <a:t>https://bioethics.iu.edu/ethics-research/request-consult.html</a:t>
            </a:r>
            <a:r>
              <a:rPr lang="en-US" sz="1500" dirty="0">
                <a:solidFill>
                  <a:srgbClr val="243142"/>
                </a:solidFill>
                <a:latin typeface="+mj-lt"/>
              </a:rPr>
              <a:t> </a:t>
            </a:r>
          </a:p>
          <a:p>
            <a:pPr marL="900113" lvl="1" indent="-342900">
              <a:buFontTx/>
              <a:buChar char="-"/>
            </a:pPr>
            <a:r>
              <a:rPr lang="en-US" sz="2100" dirty="0">
                <a:latin typeface="+mj-lt"/>
              </a:rPr>
              <a:t>Contact: </a:t>
            </a:r>
            <a:r>
              <a:rPr lang="en-US" sz="21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Nic Oliver, Program Manager at </a:t>
            </a:r>
            <a:r>
              <a:rPr lang="en-US" sz="2100" u="sng" dirty="0">
                <a:solidFill>
                  <a:srgbClr val="0078D7"/>
                </a:solidFill>
                <a:latin typeface="+mj-lt"/>
                <a:ea typeface="Calibri" panose="020F0502020204030204" pitchFamily="34" charset="0"/>
                <a:hlinkClick r:id="rId3" tooltip="mailto:olivnj@iu.edu"/>
              </a:rPr>
              <a:t>olivnj@iu.edu</a:t>
            </a:r>
            <a:endParaRPr lang="en-US" sz="2100" dirty="0">
              <a:latin typeface="+mj-lt"/>
            </a:endParaRPr>
          </a:p>
          <a:p>
            <a:pPr marL="900113" lvl="1" indent="-342900">
              <a:buFontTx/>
              <a:buChar char="-"/>
            </a:pPr>
            <a:endParaRPr lang="en-US" sz="2100" dirty="0">
              <a:latin typeface="+mj-lt"/>
            </a:endParaRPr>
          </a:p>
          <a:p>
            <a:pPr marL="257175" indent="-257175">
              <a:buFont typeface="Wingdings" panose="05000000000000000000" pitchFamily="2" charset="2"/>
              <a:buChar char="Ø"/>
            </a:pPr>
            <a:r>
              <a:rPr lang="en-US" sz="2100" dirty="0">
                <a:latin typeface="+mj-lt"/>
              </a:rPr>
              <a:t>Indiana CTSI  </a:t>
            </a:r>
          </a:p>
          <a:p>
            <a:pPr marL="900113" lvl="1" indent="-342900">
              <a:buFontTx/>
              <a:buChar char="-"/>
            </a:pPr>
            <a:r>
              <a:rPr lang="en-US" sz="2100" dirty="0">
                <a:latin typeface="+mj-lt"/>
              </a:rPr>
              <a:t>Think Tank  (Medical Technologies)</a:t>
            </a:r>
          </a:p>
          <a:p>
            <a:pPr marL="900113" lvl="1" indent="-342900">
              <a:buFontTx/>
              <a:buChar char="-"/>
            </a:pPr>
            <a:r>
              <a:rPr lang="en-US" sz="1500" dirty="0">
                <a:latin typeface="+mj-lt"/>
                <a:hlinkClick r:id="rId4"/>
              </a:rPr>
              <a:t>https://indianactsi.org/researchers/services-tools/think-tank/</a:t>
            </a:r>
            <a:r>
              <a:rPr lang="en-US" sz="1500" dirty="0">
                <a:latin typeface="+mj-lt"/>
              </a:rPr>
              <a:t> </a:t>
            </a:r>
          </a:p>
          <a:p>
            <a:pPr marL="900113" lvl="1" indent="-342900">
              <a:buFontTx/>
              <a:buChar char="-"/>
            </a:pPr>
            <a:r>
              <a:rPr lang="en-US" sz="2100" dirty="0">
                <a:latin typeface="+mj-lt"/>
              </a:rPr>
              <a:t>Contact: Dr. Kara Garcia, Navigator at </a:t>
            </a:r>
            <a:r>
              <a:rPr lang="en-US" sz="2100" dirty="0">
                <a:solidFill>
                  <a:srgbClr val="990000"/>
                </a:solidFill>
                <a:latin typeface="Roboto" panose="02000000000000000000" pitchFamily="2" charset="0"/>
                <a:hlinkClick r:id="rId5"/>
              </a:rPr>
              <a:t>karagarc@iu.edu</a:t>
            </a:r>
            <a:endParaRPr lang="en-US" sz="2100" dirty="0">
              <a:latin typeface="+mj-lt"/>
            </a:endParaRP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22532" name="TextBox 2"/>
          <p:cNvSpPr txBox="1">
            <a:spLocks noChangeArrowheads="1"/>
          </p:cNvSpPr>
          <p:nvPr/>
        </p:nvSpPr>
        <p:spPr bwMode="auto">
          <a:xfrm>
            <a:off x="357187" y="609600"/>
            <a:ext cx="8429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latin typeface="Georgia" panose="02040502050405020303" pitchFamily="18" charset="0"/>
                <a:ea typeface="Adobe Heiti Std R" panose="020B0400000000000000" pitchFamily="34" charset="-128"/>
                <a:cs typeface="Arial" panose="020B0604020202020204" pitchFamily="34" charset="0"/>
              </a:rPr>
              <a:t>Advice and Consulting on Ethics Considerations for Translational Research </a:t>
            </a:r>
          </a:p>
        </p:txBody>
      </p:sp>
    </p:spTree>
    <p:extLst>
      <p:ext uri="{BB962C8B-B14F-4D97-AF65-F5344CB8AC3E}">
        <p14:creationId xmlns:p14="http://schemas.microsoft.com/office/powerpoint/2010/main" val="15011969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E5911-BC77-ABB2-DBE6-F4F9AE28F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A977EE7-03FD-CF69-0577-A38655C5E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-3464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102322DC-9E92-EA83-9DF0-FBDE8E166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5404"/>
            <a:ext cx="834628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Tater et al. 2024 - A study of evaluation and research requests to medical students in New Zealand: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Two pre-clinical student cohorts were surveyed (aggregated response rate 28%, n=167)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In one year, they received 42 and 34 evaluation requests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And 8 and 10 research requests, respectively.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70% felt they received too many evaluation requests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76% indicated program evaluation request volume should be limited,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and 30% indicated receiving program evaluation requests was ‘a little stressful’</a:t>
            </a:r>
            <a:endParaRPr lang="en-US" altLang="en-US" sz="2400" b="1" dirty="0"/>
          </a:p>
          <a:p>
            <a:endParaRPr lang="en-US" sz="1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Tater, J., 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Zaharic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T., Guy, W., &amp; Cornwall, J. (2024). 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How much is too much? Medical students’ perceptions of evaluation and research requests, and suggestions for practice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Assessment &amp; Evaluation in Higher Education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49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117-128.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1132207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CD912-F28E-8122-86E9-A8A65D2A6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B16C1B4-0E1D-E949-61AA-E683DB85E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-3464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2009DE-48AD-7B3A-59E3-664B28842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" y="968086"/>
            <a:ext cx="9144000" cy="583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684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1E97C-5A1E-6B8B-17A1-A3EE65F3E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A4166F7B-1E32-83AB-7C3D-0E7E11445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-3464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F293CB9C-E319-A312-D6AC-5E73DE993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8" y="970908"/>
            <a:ext cx="846296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Perceptions of Evaluation VS. Research Requests: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dirty="0"/>
              <a:t>Students viewed research requests differently to evaluation requests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dirty="0"/>
              <a:t>They were more likely to engage with research (44%) than evaluation requests (27%)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dirty="0"/>
              <a:t>23% stated they had no real interest in engaging with evaluation compared to 6% for research requests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dirty="0"/>
              <a:t>Students felt they received too many evaluation requests (70%) compared to too many research requests (12%)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en-US" sz="2400" dirty="0"/>
              <a:t>Students were more likely to rate their first reaction to receiving an evaluation request as stressful (31%) compared to when research requests were received (20%)</a:t>
            </a:r>
            <a:endParaRPr lang="en-US" sz="140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7206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8DACD-ECB9-6BB7-5F1D-4ED46E0C73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ECDFD7D-BC9F-B8CF-23F2-CF5F90013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50A15027-0A6F-35CE-28D0-2C1912A90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858" y="982839"/>
            <a:ext cx="744974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Special Considerations for Medical Students:</a:t>
            </a:r>
          </a:p>
          <a:p>
            <a:endParaRPr lang="en-US" altLang="en-US" sz="2400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Students are an accessible Human Subjects Research population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Students need to be considered a vulnerable HSR population</a:t>
            </a:r>
          </a:p>
          <a:p>
            <a:pPr lvl="1" indent="0"/>
            <a:endParaRPr lang="en-US" altLang="en-US" sz="2400" b="1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Students can benefit, and benefit from, participation in research</a:t>
            </a:r>
          </a:p>
          <a:p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8566241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86A5D-82BF-9A9A-46E8-A11EC7A46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1569EAD-8BD6-0E3C-7F0D-F88C08C11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6D27F130-50B8-9290-701B-9C6F5DE96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18" y="982839"/>
            <a:ext cx="8462963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Medical Students as a Vulnerable Population: </a:t>
            </a:r>
          </a:p>
          <a:p>
            <a:endParaRPr lang="en-US" sz="1600" dirty="0"/>
          </a:p>
          <a:p>
            <a:r>
              <a:rPr lang="en-US" b="1" dirty="0"/>
              <a:t>In </a:t>
            </a:r>
            <a:r>
              <a:rPr lang="en-US" b="1" i="1" dirty="0"/>
              <a:t>Beyond Consent, Seeking Justice in Research</a:t>
            </a:r>
            <a:r>
              <a:rPr lang="en-US" b="1" dirty="0"/>
              <a:t>, the authors ponder the many challenges of vulnerable populations as research subjects:</a:t>
            </a:r>
          </a:p>
          <a:p>
            <a:r>
              <a:rPr lang="en-US" b="1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Clinical research is a </a:t>
            </a:r>
            <a:r>
              <a:rPr lang="en-US" sz="2000" b="1" dirty="0"/>
              <a:t>complex, expensive, and valued </a:t>
            </a:r>
            <a:r>
              <a:rPr lang="en-US" sz="2000" dirty="0"/>
              <a:t>social activity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A subject population that is </a:t>
            </a:r>
            <a:r>
              <a:rPr lang="en-US" sz="2000" b="1" dirty="0"/>
              <a:t>convenient</a:t>
            </a:r>
            <a:r>
              <a:rPr lang="en-US" sz="2000" dirty="0"/>
              <a:t>, both in terms of </a:t>
            </a:r>
            <a:r>
              <a:rPr lang="en-US" sz="2000" b="1" dirty="0"/>
              <a:t>recruitment availability</a:t>
            </a:r>
            <a:r>
              <a:rPr lang="en-US" sz="2000" dirty="0"/>
              <a:t>…</a:t>
            </a:r>
            <a:r>
              <a:rPr lang="en-US" sz="2000" b="1" dirty="0"/>
              <a:t>and monitoring </a:t>
            </a:r>
            <a:r>
              <a:rPr lang="en-US" sz="2000" dirty="0"/>
              <a:t>through the course of the study… makes clinical research more feasible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Medical students seem to occupy </a:t>
            </a:r>
            <a:r>
              <a:rPr lang="en-US" sz="2000" b="1" dirty="0"/>
              <a:t>a middle ground </a:t>
            </a:r>
            <a:r>
              <a:rPr lang="en-US" sz="2000" dirty="0"/>
              <a:t>between short-term hospitalized patients and long-term prisoners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Among the ways that students differ from general population is their availability, the </a:t>
            </a:r>
            <a:r>
              <a:rPr lang="en-US" sz="2000" b="1" dirty="0"/>
              <a:t>greater likelihood that they…can be coerced </a:t>
            </a:r>
            <a:r>
              <a:rPr lang="en-US" sz="2000" dirty="0"/>
              <a:t>or manipulated into participation by virtue of their dependent status</a:t>
            </a:r>
          </a:p>
          <a:p>
            <a:endParaRPr lang="en-US" sz="1200" dirty="0"/>
          </a:p>
          <a:p>
            <a:r>
              <a:rPr lang="en-US" sz="1200" dirty="0"/>
              <a:t>Moreno, J.D., </a:t>
            </a:r>
            <a:r>
              <a:rPr lang="en-US" sz="1200" b="1" i="1" dirty="0"/>
              <a:t>Convenient and Captive Populations</a:t>
            </a:r>
            <a:r>
              <a:rPr lang="en-US" sz="1200" dirty="0"/>
              <a:t>, (1998) in </a:t>
            </a:r>
            <a:r>
              <a:rPr lang="en-US" sz="1200" i="1" dirty="0"/>
              <a:t>Beyond Consent, Seeking Justice in Research</a:t>
            </a:r>
            <a:r>
              <a:rPr lang="en-US" sz="1200" dirty="0"/>
              <a:t>, (Jeffrey P. Kahn et al. Ed.) Oxford University Press, p. 111.  </a:t>
            </a:r>
            <a:r>
              <a:rPr lang="en-US" sz="1200" dirty="0">
                <a:hlinkClick r:id="rId3"/>
              </a:rPr>
              <a:t>Page 17 in Human Subject in Research</a:t>
            </a:r>
            <a:r>
              <a:rPr lang="en-US" sz="1200" dirty="0"/>
              <a:t> U. Mass, Amherst</a:t>
            </a:r>
          </a:p>
        </p:txBody>
      </p:sp>
    </p:spTree>
    <p:extLst>
      <p:ext uri="{BB962C8B-B14F-4D97-AF65-F5344CB8AC3E}">
        <p14:creationId xmlns:p14="http://schemas.microsoft.com/office/powerpoint/2010/main" val="31925090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17415-8324-2700-5B7D-B01804EF0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68723E5-C4D6-6408-74DE-B4ED809B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-14111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1BE9C7D0-1E25-21C0-06CC-297C9E4BE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68" y="982839"/>
            <a:ext cx="834628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b="1" dirty="0"/>
              <a:t>Medical Students as a Vulnerable Population: </a:t>
            </a:r>
          </a:p>
          <a:p>
            <a:endParaRPr lang="en-US" altLang="en-US" sz="2400" b="1" dirty="0"/>
          </a:p>
          <a:p>
            <a:pPr marL="512763" lvl="1" indent="-342900"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+mn-lt"/>
              </a:rPr>
              <a:t>Medical students have described </a:t>
            </a:r>
            <a:r>
              <a:rPr lang="en-US" altLang="en-US" sz="2200" b="1" dirty="0">
                <a:latin typeface="+mn-lt"/>
              </a:rPr>
              <a:t>a sense of professional responsibility to participate in research </a:t>
            </a:r>
            <a:r>
              <a:rPr lang="en-US" altLang="en-US" sz="1400" b="1" dirty="0">
                <a:latin typeface="+mn-lt"/>
              </a:rPr>
              <a:t>(Devine et al. 2019)</a:t>
            </a:r>
          </a:p>
          <a:p>
            <a:pPr marL="512763" lvl="1" indent="-342900">
              <a:buFont typeface="Wingdings" panose="05000000000000000000" pitchFamily="2" charset="2"/>
              <a:buChar char="Ø"/>
            </a:pPr>
            <a:r>
              <a:rPr lang="en-US" sz="2200" i="0" dirty="0">
                <a:solidFill>
                  <a:srgbClr val="2E2D29"/>
                </a:solidFill>
                <a:effectLst/>
                <a:latin typeface="+mn-lt"/>
              </a:rPr>
              <a:t>Because medical students understand the importance of research, </a:t>
            </a:r>
            <a:r>
              <a:rPr lang="en-US" sz="2200" b="1" i="0" dirty="0">
                <a:solidFill>
                  <a:srgbClr val="2E2D29"/>
                </a:solidFill>
                <a:effectLst/>
                <a:latin typeface="+mn-lt"/>
              </a:rPr>
              <a:t>they are often willing to participate in surveys and other research studies </a:t>
            </a:r>
            <a:r>
              <a:rPr lang="en-US" sz="2200" i="0" dirty="0">
                <a:solidFill>
                  <a:srgbClr val="2E2D29"/>
                </a:solidFill>
                <a:effectLst/>
                <a:latin typeface="+mn-lt"/>
              </a:rPr>
              <a:t>with no more than minimal risk </a:t>
            </a:r>
          </a:p>
          <a:p>
            <a:pPr marL="512763" lvl="1" indent="-342900">
              <a:buFont typeface="Wingdings" panose="05000000000000000000" pitchFamily="2" charset="2"/>
              <a:buChar char="Ø"/>
            </a:pPr>
            <a:r>
              <a:rPr lang="en-US" sz="2200" b="0" i="0" dirty="0">
                <a:solidFill>
                  <a:srgbClr val="2E2D29"/>
                </a:solidFill>
                <a:effectLst/>
                <a:latin typeface="+mn-lt"/>
              </a:rPr>
              <a:t>However, because they are first and foremost students, it is important to </a:t>
            </a:r>
            <a:r>
              <a:rPr lang="en-US" sz="2200" b="1" i="0" dirty="0">
                <a:solidFill>
                  <a:srgbClr val="2E2D29"/>
                </a:solidFill>
                <a:effectLst/>
                <a:latin typeface="+mn-lt"/>
              </a:rPr>
              <a:t>protect their role and priorities as learners</a:t>
            </a:r>
            <a:r>
              <a:rPr lang="en-US" sz="2200" b="0" i="0" dirty="0">
                <a:solidFill>
                  <a:srgbClr val="2E2D29"/>
                </a:solidFill>
                <a:effectLst/>
                <a:latin typeface="+mn-lt"/>
              </a:rPr>
              <a:t> </a:t>
            </a:r>
          </a:p>
          <a:p>
            <a:pPr marL="512763" lvl="1" indent="-342900">
              <a:buFont typeface="Wingdings" panose="05000000000000000000" pitchFamily="2" charset="2"/>
              <a:buChar char="Ø"/>
            </a:pPr>
            <a:r>
              <a:rPr lang="en-US" sz="2200" b="0" i="0" dirty="0">
                <a:solidFill>
                  <a:srgbClr val="2E2D29"/>
                </a:solidFill>
                <a:effectLst/>
                <a:latin typeface="+mn-lt"/>
              </a:rPr>
              <a:t>To ensure students can prioritize time for coursework, </a:t>
            </a:r>
            <a:r>
              <a:rPr lang="en-US" sz="2200" i="0" dirty="0">
                <a:solidFill>
                  <a:srgbClr val="2E2D29"/>
                </a:solidFill>
                <a:effectLst/>
                <a:latin typeface="+mn-lt"/>
              </a:rPr>
              <a:t>a few medical schools require </a:t>
            </a:r>
            <a:r>
              <a:rPr lang="en-US" sz="2200" b="1" i="0" dirty="0">
                <a:solidFill>
                  <a:srgbClr val="2E2D29"/>
                </a:solidFill>
                <a:effectLst/>
                <a:latin typeface="+mn-lt"/>
              </a:rPr>
              <a:t>additional review by </a:t>
            </a:r>
            <a:r>
              <a:rPr lang="en-US" sz="2200" b="1" dirty="0">
                <a:solidFill>
                  <a:srgbClr val="2E2D29"/>
                </a:solidFill>
                <a:latin typeface="+mn-lt"/>
              </a:rPr>
              <a:t>the</a:t>
            </a:r>
            <a:r>
              <a:rPr lang="en-US" sz="2200" b="1" i="0" dirty="0">
                <a:solidFill>
                  <a:srgbClr val="2E2D29"/>
                </a:solidFill>
                <a:effectLst/>
                <a:latin typeface="+mn-lt"/>
              </a:rPr>
              <a:t> Associate Dean of Medical Education </a:t>
            </a:r>
            <a:r>
              <a:rPr lang="en-US" sz="2200" b="0" i="0" dirty="0">
                <a:solidFill>
                  <a:srgbClr val="2E2D29"/>
                </a:solidFill>
                <a:effectLst/>
                <a:latin typeface="+mn-lt"/>
              </a:rPr>
              <a:t>for protocols seeking to recruit medical students as participants. </a:t>
            </a:r>
            <a:r>
              <a:rPr lang="en-US" sz="1400" b="1" i="0" dirty="0">
                <a:effectLst/>
                <a:latin typeface="+mn-lt"/>
              </a:rPr>
              <a:t>(</a:t>
            </a:r>
            <a:r>
              <a:rPr lang="en-US" sz="1400" b="1" i="0" dirty="0">
                <a:effectLst/>
                <a:latin typeface="+mn-lt"/>
                <a:hlinkClick r:id="rId3"/>
              </a:rPr>
              <a:t>Boonshoft School of Medicine</a:t>
            </a:r>
            <a:r>
              <a:rPr lang="en-US" sz="1400" b="1" i="0" dirty="0">
                <a:effectLst/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610349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0F6DE-5890-A320-C3B4-BFE2A27B2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DE409ED-DD06-FD91-A69C-4354DB85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18" y="0"/>
            <a:ext cx="8462963" cy="971550"/>
          </a:xfrm>
        </p:spPr>
        <p:txBody>
          <a:bodyPr/>
          <a:lstStyle/>
          <a:p>
            <a:r>
              <a:rPr lang="en-US" altLang="en-US" sz="3200" dirty="0">
                <a:ea typeface="Adobe Heiti Std R" panose="020B0400000000000000" pitchFamily="34" charset="-128"/>
                <a:cs typeface="Arial" panose="020B0604020202020204" pitchFamily="34" charset="0"/>
              </a:rPr>
              <a:t>Medical Students as Research Subjects</a:t>
            </a:r>
            <a:endParaRPr lang="en-US" altLang="en-US" dirty="0"/>
          </a:p>
        </p:txBody>
      </p:sp>
      <p:sp>
        <p:nvSpPr>
          <p:cNvPr id="26627" name="TextBox 2">
            <a:extLst>
              <a:ext uri="{FF2B5EF4-FFF2-40B4-BE49-F238E27FC236}">
                <a16:creationId xmlns:a16="http://schemas.microsoft.com/office/drawing/2014/main" id="{6EB932CF-5EEC-9126-C436-15381DE05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8" y="971550"/>
            <a:ext cx="792480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indent="0"/>
            <a:r>
              <a:rPr lang="en-US" altLang="en-US" sz="2400" b="1" dirty="0"/>
              <a:t>Medical students can benefit from HSR participation:</a:t>
            </a:r>
          </a:p>
          <a:p>
            <a:endParaRPr lang="en-US" altLang="en-US" sz="2400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Benefit their understanding of HSR generally – its challenges and its role in improving medicine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Benefit their own education and can improve future medical training </a:t>
            </a:r>
            <a:r>
              <a:rPr lang="en-US" altLang="en-US" sz="1600" b="1" dirty="0"/>
              <a:t>(</a:t>
            </a:r>
            <a:r>
              <a:rPr lang="en-US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Stephenson et al., 2019</a:t>
            </a:r>
            <a:r>
              <a:rPr lang="en-US" altLang="en-US" sz="1600" b="1" dirty="0"/>
              <a:t>)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en-US" altLang="en-US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Benefit their specific </a:t>
            </a:r>
            <a:r>
              <a:rPr lang="en-US" sz="2400" b="1" dirty="0"/>
              <a:t>understanding of distinctions of clinical / biomedical / educational research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altLang="en-US" sz="2400" b="1" dirty="0"/>
              <a:t>Benefit</a:t>
            </a:r>
            <a:r>
              <a:rPr lang="en-US" sz="2400" b="1" dirty="0"/>
              <a:t> their potential future research involvement or support as they progress professionally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063190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ucb_slideshow2008">
  <a:themeElements>
    <a:clrScheme name="IU Geriatrics RI IU  2">
      <a:dk1>
        <a:srgbClr val="000000"/>
      </a:dk1>
      <a:lt1>
        <a:srgbClr val="F9F3D3"/>
      </a:lt1>
      <a:dk2>
        <a:srgbClr val="F8F3D2"/>
      </a:dk2>
      <a:lt2>
        <a:srgbClr val="B0B2B4"/>
      </a:lt2>
      <a:accent1>
        <a:srgbClr val="7D110C"/>
      </a:accent1>
      <a:accent2>
        <a:srgbClr val="6D6E70"/>
      </a:accent2>
      <a:accent3>
        <a:srgbClr val="FBF8E6"/>
      </a:accent3>
      <a:accent4>
        <a:srgbClr val="000000"/>
      </a:accent4>
      <a:accent5>
        <a:srgbClr val="BFAAAA"/>
      </a:accent5>
      <a:accent6>
        <a:srgbClr val="626365"/>
      </a:accent6>
      <a:hlink>
        <a:srgbClr val="7D110C"/>
      </a:hlink>
      <a:folHlink>
        <a:srgbClr val="6D6E70"/>
      </a:folHlink>
    </a:clrScheme>
    <a:fontScheme name="IU Geriatrics RI IU 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IU Geriatrics RI IU 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U Geriatrics RI IU 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iucb_slideshow2008">
  <a:themeElements>
    <a:clrScheme name="IU Geriatrics RI IU  1">
      <a:dk1>
        <a:srgbClr val="000000"/>
      </a:dk1>
      <a:lt1>
        <a:srgbClr val="FFFFFF"/>
      </a:lt1>
      <a:dk2>
        <a:srgbClr val="F8F3D2"/>
      </a:dk2>
      <a:lt2>
        <a:srgbClr val="B0B2B4"/>
      </a:lt2>
      <a:accent1>
        <a:srgbClr val="7D110C"/>
      </a:accent1>
      <a:accent2>
        <a:srgbClr val="6D6E70"/>
      </a:accent2>
      <a:accent3>
        <a:srgbClr val="FFFFFF"/>
      </a:accent3>
      <a:accent4>
        <a:srgbClr val="000000"/>
      </a:accent4>
      <a:accent5>
        <a:srgbClr val="BFAAAA"/>
      </a:accent5>
      <a:accent6>
        <a:srgbClr val="626365"/>
      </a:accent6>
      <a:hlink>
        <a:srgbClr val="7D110C"/>
      </a:hlink>
      <a:folHlink>
        <a:srgbClr val="6D6E70"/>
      </a:folHlink>
    </a:clrScheme>
    <a:fontScheme name="IU Geriatrics RI IU 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IU Geriatrics RI IU 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U Geriatrics RI IU 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ucb_slideshow2008">
  <a:themeElements>
    <a:clrScheme name="IU Geriatrics RI IU  1">
      <a:dk1>
        <a:srgbClr val="000000"/>
      </a:dk1>
      <a:lt1>
        <a:srgbClr val="FFFFFF"/>
      </a:lt1>
      <a:dk2>
        <a:srgbClr val="F8F3D2"/>
      </a:dk2>
      <a:lt2>
        <a:srgbClr val="B0B2B4"/>
      </a:lt2>
      <a:accent1>
        <a:srgbClr val="7D110C"/>
      </a:accent1>
      <a:accent2>
        <a:srgbClr val="6D6E70"/>
      </a:accent2>
      <a:accent3>
        <a:srgbClr val="FFFFFF"/>
      </a:accent3>
      <a:accent4>
        <a:srgbClr val="000000"/>
      </a:accent4>
      <a:accent5>
        <a:srgbClr val="BFAAAA"/>
      </a:accent5>
      <a:accent6>
        <a:srgbClr val="626365"/>
      </a:accent6>
      <a:hlink>
        <a:srgbClr val="7D110C"/>
      </a:hlink>
      <a:folHlink>
        <a:srgbClr val="6D6E70"/>
      </a:folHlink>
    </a:clrScheme>
    <a:fontScheme name="IU Geriatrics RI IU 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IU Geriatrics RI IU 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U Geriatrics RI IU 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</TotalTime>
  <Words>2943</Words>
  <Application>Microsoft Office PowerPoint</Application>
  <PresentationFormat>On-screen Show (4:3)</PresentationFormat>
  <Paragraphs>242</Paragraphs>
  <Slides>23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37" baseType="lpstr">
      <vt:lpstr>Adobe Heiti Std R</vt:lpstr>
      <vt:lpstr>Aptos</vt:lpstr>
      <vt:lpstr>Arial</vt:lpstr>
      <vt:lpstr>Calibri</vt:lpstr>
      <vt:lpstr>Century Schoolbook</vt:lpstr>
      <vt:lpstr>Georgia</vt:lpstr>
      <vt:lpstr>Roboto</vt:lpstr>
      <vt:lpstr>Tahoma</vt:lpstr>
      <vt:lpstr>Times New Roman</vt:lpstr>
      <vt:lpstr>Wingdings</vt:lpstr>
      <vt:lpstr>iucb_slideshow2008</vt:lpstr>
      <vt:lpstr>2_iucb_slideshow2008</vt:lpstr>
      <vt:lpstr>1_iucb_slideshow2008</vt:lpstr>
      <vt:lpstr>Slit</vt:lpstr>
      <vt:lpstr>PowerPoint Presentation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PowerPoint Presentation</vt:lpstr>
      <vt:lpstr>PowerPoint Presentation</vt:lpstr>
      <vt:lpstr>Medical Students as Research Subjects</vt:lpstr>
      <vt:lpstr>Medical Students as Research Subjects</vt:lpstr>
      <vt:lpstr>Medical Students as Research Subjects</vt:lpstr>
      <vt:lpstr>Medical Students as Research Subjects</vt:lpstr>
      <vt:lpstr>PowerPoint Presentation</vt:lpstr>
      <vt:lpstr>PowerPoint Presentation</vt:lpstr>
    </vt:vector>
  </TitlesOfParts>
  <Company>IU - Dept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jdodell</dc:creator>
  <cp:lastModifiedBy>Brightman, Andrew O</cp:lastModifiedBy>
  <cp:revision>92</cp:revision>
  <cp:lastPrinted>2014-09-18T20:40:18Z</cp:lastPrinted>
  <dcterms:created xsi:type="dcterms:W3CDTF">2008-03-10T18:27:22Z</dcterms:created>
  <dcterms:modified xsi:type="dcterms:W3CDTF">2024-12-05T17:55:02Z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2024-12-03T15:53:09Z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76ecc940-07a1-4e2c-8812-177698ad3da4</vt:lpwstr>
  </property>
  <property fmtid="{D5CDD505-2E9C-101B-9397-08002B2CF9AE}" pid="8" name="MSIP_Label_4044bd30-2ed7-4c9d-9d12-46200872a97b_ContentBits">
    <vt:lpwstr>0</vt:lpwstr>
  </property>
</Properties>
</file>