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6" r:id="rId5"/>
    <p:sldId id="259" r:id="rId6"/>
    <p:sldId id="2080107535" r:id="rId7"/>
    <p:sldId id="258" r:id="rId8"/>
    <p:sldId id="2080107517" r:id="rId9"/>
    <p:sldId id="2080107518" r:id="rId10"/>
    <p:sldId id="261" r:id="rId11"/>
    <p:sldId id="2080107519" r:id="rId12"/>
    <p:sldId id="262" r:id="rId13"/>
    <p:sldId id="2080107526" r:id="rId14"/>
    <p:sldId id="264" r:id="rId15"/>
    <p:sldId id="2080107462" r:id="rId16"/>
    <p:sldId id="2080107520" r:id="rId17"/>
    <p:sldId id="2080107487" r:id="rId18"/>
    <p:sldId id="2080107486" r:id="rId19"/>
    <p:sldId id="2080107485" r:id="rId20"/>
    <p:sldId id="558" r:id="rId21"/>
    <p:sldId id="265" r:id="rId22"/>
    <p:sldId id="556" r:id="rId23"/>
    <p:sldId id="269" r:id="rId24"/>
    <p:sldId id="2080107505" r:id="rId25"/>
    <p:sldId id="2080107529" r:id="rId26"/>
    <p:sldId id="2080107521" r:id="rId27"/>
    <p:sldId id="2080107459" r:id="rId28"/>
    <p:sldId id="2080107460" r:id="rId29"/>
    <p:sldId id="2080107530" r:id="rId30"/>
    <p:sldId id="2080107523" r:id="rId31"/>
    <p:sldId id="2080107524" r:id="rId32"/>
    <p:sldId id="2080107525" r:id="rId33"/>
    <p:sldId id="2080107439" r:id="rId34"/>
    <p:sldId id="2080107527" r:id="rId35"/>
    <p:sldId id="2080107533" r:id="rId36"/>
    <p:sldId id="2080107536" r:id="rId37"/>
    <p:sldId id="2080107534" r:id="rId38"/>
    <p:sldId id="700" r:id="rId39"/>
    <p:sldId id="2080107516" r:id="rId40"/>
    <p:sldId id="2080107431" r:id="rId41"/>
    <p:sldId id="208010752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69"/>
    <p:restoredTop sz="71806"/>
  </p:normalViewPr>
  <p:slideViewPr>
    <p:cSldViewPr snapToGrid="0">
      <p:cViewPr varScale="1">
        <p:scale>
          <a:sx n="58" d="100"/>
          <a:sy n="58" d="100"/>
        </p:scale>
        <p:origin x="6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CA290B-662B-BF4D-909C-FE2EE40B02C0}" type="doc">
      <dgm:prSet loTypeId="urn:microsoft.com/office/officeart/2005/8/layout/hProcess9" loCatId="" qsTypeId="urn:microsoft.com/office/officeart/2005/8/quickstyle/simple1" qsCatId="simple" csTypeId="urn:microsoft.com/office/officeart/2005/8/colors/accent1_2" csCatId="accent1" phldr="1"/>
      <dgm:spPr/>
      <dgm:t>
        <a:bodyPr/>
        <a:lstStyle/>
        <a:p>
          <a:endParaRPr lang="en-US"/>
        </a:p>
      </dgm:t>
    </dgm:pt>
    <dgm:pt modelId="{8FB350BE-38A5-7F4A-B34E-21C0A6F9DF6E}">
      <dgm:prSet phldrT="[Text]" custT="1"/>
      <dgm:spPr/>
      <dgm:t>
        <a:bodyPr/>
        <a:lstStyle/>
        <a:p>
          <a:r>
            <a:rPr lang="en-US" sz="1200" b="1" dirty="0"/>
            <a:t>Pre-Evaluation</a:t>
          </a:r>
        </a:p>
        <a:p>
          <a:endParaRPr lang="en-US" sz="500" b="1" dirty="0"/>
        </a:p>
      </dgm:t>
    </dgm:pt>
    <dgm:pt modelId="{7CA20B08-0673-EC47-AACC-300134B66531}" type="parTrans" cxnId="{7F53D840-00E1-B840-94E7-7DDE400E8508}">
      <dgm:prSet/>
      <dgm:spPr/>
      <dgm:t>
        <a:bodyPr/>
        <a:lstStyle/>
        <a:p>
          <a:endParaRPr lang="en-US"/>
        </a:p>
      </dgm:t>
    </dgm:pt>
    <dgm:pt modelId="{8326E8D0-ACA3-204B-A16C-35BB5BB96E54}" type="sibTrans" cxnId="{7F53D840-00E1-B840-94E7-7DDE400E8508}">
      <dgm:prSet/>
      <dgm:spPr/>
      <dgm:t>
        <a:bodyPr/>
        <a:lstStyle/>
        <a:p>
          <a:endParaRPr lang="en-US"/>
        </a:p>
      </dgm:t>
    </dgm:pt>
    <dgm:pt modelId="{B2A422A8-67AB-434C-A4E2-FA481B10154C}">
      <dgm:prSet phldrT="[Text]" custT="1"/>
      <dgm:spPr/>
      <dgm:t>
        <a:bodyPr/>
        <a:lstStyle/>
        <a:p>
          <a:r>
            <a:rPr lang="en-US" sz="1200" b="1" dirty="0"/>
            <a:t>Evaluation</a:t>
          </a:r>
        </a:p>
        <a:p>
          <a:endParaRPr lang="en-US" sz="500" b="1" dirty="0"/>
        </a:p>
      </dgm:t>
    </dgm:pt>
    <dgm:pt modelId="{65BACE2A-B1FD-1543-82E4-A4267E612D08}" type="parTrans" cxnId="{49753724-92EB-E84F-A0EF-CEE4F033EFE4}">
      <dgm:prSet/>
      <dgm:spPr/>
      <dgm:t>
        <a:bodyPr/>
        <a:lstStyle/>
        <a:p>
          <a:endParaRPr lang="en-US"/>
        </a:p>
      </dgm:t>
    </dgm:pt>
    <dgm:pt modelId="{5CF434A0-D763-AC4F-A70A-7C2C3A71A70B}" type="sibTrans" cxnId="{49753724-92EB-E84F-A0EF-CEE4F033EFE4}">
      <dgm:prSet/>
      <dgm:spPr/>
      <dgm:t>
        <a:bodyPr/>
        <a:lstStyle/>
        <a:p>
          <a:endParaRPr lang="en-US"/>
        </a:p>
      </dgm:t>
    </dgm:pt>
    <dgm:pt modelId="{54364507-3414-E542-BAD4-7D53B2089A2E}">
      <dgm:prSet phldrT="[Text]"/>
      <dgm:spPr/>
      <dgm:t>
        <a:bodyPr/>
        <a:lstStyle/>
        <a:p>
          <a:r>
            <a:rPr lang="en-US" sz="900" b="0" i="0" dirty="0"/>
            <a:t>In  a Michigan cohort the % of women </a:t>
          </a:r>
          <a:r>
            <a:rPr lang="en-US" sz="900" b="1" i="0" dirty="0"/>
            <a:t>not</a:t>
          </a:r>
          <a:r>
            <a:rPr lang="en-US" sz="900" b="0" i="0" dirty="0"/>
            <a:t> listed due to active substance use was higher than in men(42% versus 35%)</a:t>
          </a:r>
          <a:endParaRPr lang="en-US" sz="900" dirty="0"/>
        </a:p>
      </dgm:t>
    </dgm:pt>
    <dgm:pt modelId="{038FF002-13FF-7E4F-B9BF-02CC0B2A2DEB}" type="parTrans" cxnId="{AF0C8253-3FF3-E34C-8079-EE66A2EAFA0B}">
      <dgm:prSet/>
      <dgm:spPr/>
      <dgm:t>
        <a:bodyPr/>
        <a:lstStyle/>
        <a:p>
          <a:endParaRPr lang="en-US"/>
        </a:p>
      </dgm:t>
    </dgm:pt>
    <dgm:pt modelId="{A08786ED-AD12-F24A-A17A-846B830369A1}" type="sibTrans" cxnId="{AF0C8253-3FF3-E34C-8079-EE66A2EAFA0B}">
      <dgm:prSet/>
      <dgm:spPr/>
      <dgm:t>
        <a:bodyPr/>
        <a:lstStyle/>
        <a:p>
          <a:endParaRPr lang="en-US"/>
        </a:p>
      </dgm:t>
    </dgm:pt>
    <dgm:pt modelId="{2182DEE3-FE7C-5745-A91D-3B89C4695E7A}">
      <dgm:prSet phldrT="[Text]" custT="1"/>
      <dgm:spPr/>
      <dgm:t>
        <a:bodyPr/>
        <a:lstStyle/>
        <a:p>
          <a:r>
            <a:rPr lang="en-US" sz="1200" b="1" dirty="0"/>
            <a:t>Post-OLT</a:t>
          </a:r>
        </a:p>
        <a:p>
          <a:endParaRPr lang="en-US" sz="500" b="1" dirty="0"/>
        </a:p>
      </dgm:t>
    </dgm:pt>
    <dgm:pt modelId="{341F3A18-9778-D54E-BC8B-DCF0FCCC067E}" type="parTrans" cxnId="{91881958-48F9-7E4F-AA61-DF8DA3C603EA}">
      <dgm:prSet/>
      <dgm:spPr/>
      <dgm:t>
        <a:bodyPr/>
        <a:lstStyle/>
        <a:p>
          <a:endParaRPr lang="en-US"/>
        </a:p>
      </dgm:t>
    </dgm:pt>
    <dgm:pt modelId="{DBD7FC6A-5660-6440-8F17-A4A2CC66AD66}" type="sibTrans" cxnId="{91881958-48F9-7E4F-AA61-DF8DA3C603EA}">
      <dgm:prSet/>
      <dgm:spPr/>
      <dgm:t>
        <a:bodyPr/>
        <a:lstStyle/>
        <a:p>
          <a:endParaRPr lang="en-US"/>
        </a:p>
      </dgm:t>
    </dgm:pt>
    <dgm:pt modelId="{CE647356-A369-FC4D-8299-4ACA8296BED0}">
      <dgm:prSet phldrT="[Text]"/>
      <dgm:spPr/>
      <dgm:t>
        <a:bodyPr/>
        <a:lstStyle/>
        <a:p>
          <a:r>
            <a:rPr lang="en-US" sz="900" dirty="0"/>
            <a:t>Lower quality of life scores in women:</a:t>
          </a:r>
        </a:p>
      </dgm:t>
    </dgm:pt>
    <dgm:pt modelId="{E05612C4-33C7-3F4E-9064-D236DE211119}" type="parTrans" cxnId="{994EC4A0-AEAC-1444-8226-7AC1A13317E1}">
      <dgm:prSet/>
      <dgm:spPr/>
      <dgm:t>
        <a:bodyPr/>
        <a:lstStyle/>
        <a:p>
          <a:endParaRPr lang="en-US"/>
        </a:p>
      </dgm:t>
    </dgm:pt>
    <dgm:pt modelId="{97516949-6AC2-9E4E-897F-1D29180BE714}" type="sibTrans" cxnId="{994EC4A0-AEAC-1444-8226-7AC1A13317E1}">
      <dgm:prSet/>
      <dgm:spPr/>
      <dgm:t>
        <a:bodyPr/>
        <a:lstStyle/>
        <a:p>
          <a:endParaRPr lang="en-US"/>
        </a:p>
      </dgm:t>
    </dgm:pt>
    <dgm:pt modelId="{1B07191A-2FE8-2A40-BB95-59ECE23F413E}">
      <dgm:prSet phldrT="[Text]"/>
      <dgm:spPr/>
      <dgm:t>
        <a:bodyPr/>
        <a:lstStyle/>
        <a:p>
          <a:r>
            <a:rPr lang="en-US" sz="900" dirty="0"/>
            <a:t>Women less likely to move from diagnosis to evaluation for LT in multicenter Pennsylvania cohort (p&lt;0.001)</a:t>
          </a:r>
        </a:p>
      </dgm:t>
    </dgm:pt>
    <dgm:pt modelId="{138FAE24-DBAE-3940-9D39-1A46212C2C04}" type="sibTrans" cxnId="{F17C3FE3-F441-A24E-B85D-E291DE9C0811}">
      <dgm:prSet/>
      <dgm:spPr/>
      <dgm:t>
        <a:bodyPr/>
        <a:lstStyle/>
        <a:p>
          <a:endParaRPr lang="en-US"/>
        </a:p>
      </dgm:t>
    </dgm:pt>
    <dgm:pt modelId="{04349534-84AC-F641-BA4B-11378BDA7E6A}" type="parTrans" cxnId="{F17C3FE3-F441-A24E-B85D-E291DE9C0811}">
      <dgm:prSet/>
      <dgm:spPr/>
      <dgm:t>
        <a:bodyPr/>
        <a:lstStyle/>
        <a:p>
          <a:endParaRPr lang="en-US"/>
        </a:p>
      </dgm:t>
    </dgm:pt>
    <dgm:pt modelId="{5946DD97-C360-334D-BEC4-FB7C3BF2BD7B}">
      <dgm:prSet custT="1"/>
      <dgm:spPr/>
      <dgm:t>
        <a:bodyPr/>
        <a:lstStyle/>
        <a:p>
          <a:r>
            <a:rPr lang="en-US" sz="1200" b="1" dirty="0"/>
            <a:t>Waitlist/Allocation</a:t>
          </a:r>
        </a:p>
        <a:p>
          <a:endParaRPr lang="en-US" sz="500" b="1" dirty="0"/>
        </a:p>
      </dgm:t>
    </dgm:pt>
    <dgm:pt modelId="{8C793B02-7CED-AF49-B06C-A57D62A3240C}" type="parTrans" cxnId="{D332BC1D-D4B8-074B-9A41-5DDAF6989E41}">
      <dgm:prSet/>
      <dgm:spPr/>
      <dgm:t>
        <a:bodyPr/>
        <a:lstStyle/>
        <a:p>
          <a:endParaRPr lang="en-US"/>
        </a:p>
      </dgm:t>
    </dgm:pt>
    <dgm:pt modelId="{07C6789F-B817-9548-9E4D-A1E8E59D3D43}" type="sibTrans" cxnId="{D332BC1D-D4B8-074B-9A41-5DDAF6989E41}">
      <dgm:prSet/>
      <dgm:spPr/>
      <dgm:t>
        <a:bodyPr/>
        <a:lstStyle/>
        <a:p>
          <a:endParaRPr lang="en-US"/>
        </a:p>
      </dgm:t>
    </dgm:pt>
    <dgm:pt modelId="{7A6FF699-3182-5147-B8EC-4A60E12C9852}">
      <dgm:prSet/>
      <dgm:spPr/>
      <dgm:t>
        <a:bodyPr/>
        <a:lstStyle/>
        <a:p>
          <a:r>
            <a:rPr lang="en-US" sz="900" dirty="0"/>
            <a:t>Women have 15-30% higher waitlist mortality than men</a:t>
          </a:r>
        </a:p>
      </dgm:t>
    </dgm:pt>
    <dgm:pt modelId="{6DBDA69A-C77E-0644-9983-61FD6EACD68C}" type="parTrans" cxnId="{71C2718D-2E34-6744-BD8C-244C1BCFF805}">
      <dgm:prSet/>
      <dgm:spPr/>
      <dgm:t>
        <a:bodyPr/>
        <a:lstStyle/>
        <a:p>
          <a:endParaRPr lang="en-US"/>
        </a:p>
      </dgm:t>
    </dgm:pt>
    <dgm:pt modelId="{FA51C3D3-8244-5647-892F-E93F94F59B18}" type="sibTrans" cxnId="{71C2718D-2E34-6744-BD8C-244C1BCFF805}">
      <dgm:prSet/>
      <dgm:spPr/>
      <dgm:t>
        <a:bodyPr/>
        <a:lstStyle/>
        <a:p>
          <a:endParaRPr lang="en-US"/>
        </a:p>
      </dgm:t>
    </dgm:pt>
    <dgm:pt modelId="{4C288440-5EEA-5E4B-8E1E-BE23F6B36713}">
      <dgm:prSet/>
      <dgm:spPr/>
      <dgm:t>
        <a:bodyPr/>
        <a:lstStyle/>
        <a:p>
          <a:r>
            <a:rPr lang="en-US" sz="900" dirty="0"/>
            <a:t>20-30% less likely to undergo LT</a:t>
          </a:r>
        </a:p>
      </dgm:t>
    </dgm:pt>
    <dgm:pt modelId="{2F715B20-4CAF-814A-8DEC-B8B4D7AC4125}" type="parTrans" cxnId="{F9FBAFE6-F60A-C64A-9E6A-A17E1FC1AC5B}">
      <dgm:prSet/>
      <dgm:spPr/>
      <dgm:t>
        <a:bodyPr/>
        <a:lstStyle/>
        <a:p>
          <a:endParaRPr lang="en-US"/>
        </a:p>
      </dgm:t>
    </dgm:pt>
    <dgm:pt modelId="{ABD22AF7-4521-5D46-9775-E98C856B5031}" type="sibTrans" cxnId="{F9FBAFE6-F60A-C64A-9E6A-A17E1FC1AC5B}">
      <dgm:prSet/>
      <dgm:spPr/>
      <dgm:t>
        <a:bodyPr/>
        <a:lstStyle/>
        <a:p>
          <a:endParaRPr lang="en-US"/>
        </a:p>
      </dgm:t>
    </dgm:pt>
    <dgm:pt modelId="{AE2E8E29-8D87-8845-A9BB-CADCFE42BB24}">
      <dgm:prSet phldrT="[Text]"/>
      <dgm:spPr/>
      <dgm:t>
        <a:bodyPr/>
        <a:lstStyle/>
        <a:p>
          <a:r>
            <a:rPr lang="en-US" sz="900" dirty="0"/>
            <a:t>Psychosocial adjustment</a:t>
          </a:r>
        </a:p>
      </dgm:t>
    </dgm:pt>
    <dgm:pt modelId="{2CC89EF4-2491-C840-A866-87687A2FE618}" type="parTrans" cxnId="{2AE75B1E-6D32-3147-A5F6-94257337C96D}">
      <dgm:prSet/>
      <dgm:spPr/>
      <dgm:t>
        <a:bodyPr/>
        <a:lstStyle/>
        <a:p>
          <a:endParaRPr lang="en-US"/>
        </a:p>
      </dgm:t>
    </dgm:pt>
    <dgm:pt modelId="{97BD1AC9-1127-5248-AFC9-E62931FA3600}" type="sibTrans" cxnId="{2AE75B1E-6D32-3147-A5F6-94257337C96D}">
      <dgm:prSet/>
      <dgm:spPr/>
      <dgm:t>
        <a:bodyPr/>
        <a:lstStyle/>
        <a:p>
          <a:endParaRPr lang="en-US"/>
        </a:p>
      </dgm:t>
    </dgm:pt>
    <dgm:pt modelId="{02E39880-9EF3-D746-A5CB-B631B2A1AB5D}">
      <dgm:prSet phldrT="[Text]"/>
      <dgm:spPr/>
      <dgm:t>
        <a:bodyPr/>
        <a:lstStyle/>
        <a:p>
          <a:r>
            <a:rPr lang="en-US" sz="900" dirty="0"/>
            <a:t>Physical distress</a:t>
          </a:r>
        </a:p>
      </dgm:t>
    </dgm:pt>
    <dgm:pt modelId="{B468E802-DB9D-F14E-A0FF-649893DEFFEF}" type="parTrans" cxnId="{BAA0B8B5-F9A7-284C-8CEB-4E8AFED95AAF}">
      <dgm:prSet/>
      <dgm:spPr/>
      <dgm:t>
        <a:bodyPr/>
        <a:lstStyle/>
        <a:p>
          <a:endParaRPr lang="en-US"/>
        </a:p>
      </dgm:t>
    </dgm:pt>
    <dgm:pt modelId="{4A6A9FC4-9868-F14E-A3DB-5F68B210F163}" type="sibTrans" cxnId="{BAA0B8B5-F9A7-284C-8CEB-4E8AFED95AAF}">
      <dgm:prSet/>
      <dgm:spPr/>
      <dgm:t>
        <a:bodyPr/>
        <a:lstStyle/>
        <a:p>
          <a:endParaRPr lang="en-US"/>
        </a:p>
      </dgm:t>
    </dgm:pt>
    <dgm:pt modelId="{877779A8-0D83-7849-B958-3E67DB96D901}">
      <dgm:prSet phldrT="[Text]"/>
      <dgm:spPr/>
      <dgm:t>
        <a:bodyPr/>
        <a:lstStyle/>
        <a:p>
          <a:r>
            <a:rPr lang="en-US" sz="900" dirty="0"/>
            <a:t>Personal function</a:t>
          </a:r>
        </a:p>
      </dgm:t>
    </dgm:pt>
    <dgm:pt modelId="{ECBB1E2F-4421-9840-9E0D-F616ED1CBCEA}" type="parTrans" cxnId="{987897E4-81CC-8B49-BBCF-436B9DC7BBBA}">
      <dgm:prSet/>
      <dgm:spPr/>
      <dgm:t>
        <a:bodyPr/>
        <a:lstStyle/>
        <a:p>
          <a:endParaRPr lang="en-US"/>
        </a:p>
      </dgm:t>
    </dgm:pt>
    <dgm:pt modelId="{FB85D958-631A-5446-B749-9FDA09E8BBCD}" type="sibTrans" cxnId="{987897E4-81CC-8B49-BBCF-436B9DC7BBBA}">
      <dgm:prSet/>
      <dgm:spPr/>
      <dgm:t>
        <a:bodyPr/>
        <a:lstStyle/>
        <a:p>
          <a:endParaRPr lang="en-US"/>
        </a:p>
      </dgm:t>
    </dgm:pt>
    <dgm:pt modelId="{8E875D9C-62F3-E545-82AA-C161B21B6416}">
      <dgm:prSet/>
      <dgm:spPr/>
      <dgm:t>
        <a:bodyPr/>
        <a:lstStyle/>
        <a:p>
          <a:endParaRPr lang="en-US" sz="900" dirty="0"/>
        </a:p>
      </dgm:t>
    </dgm:pt>
    <dgm:pt modelId="{05F157EE-3184-F14B-9AAC-942A2511EFBC}" type="parTrans" cxnId="{836CF4A5-337A-2146-A33F-36519D6FA59B}">
      <dgm:prSet/>
      <dgm:spPr/>
      <dgm:t>
        <a:bodyPr/>
        <a:lstStyle/>
        <a:p>
          <a:endParaRPr lang="en-US"/>
        </a:p>
      </dgm:t>
    </dgm:pt>
    <dgm:pt modelId="{8CE46738-2997-2E4C-868A-659D7EA6AABB}" type="sibTrans" cxnId="{836CF4A5-337A-2146-A33F-36519D6FA59B}">
      <dgm:prSet/>
      <dgm:spPr/>
      <dgm:t>
        <a:bodyPr/>
        <a:lstStyle/>
        <a:p>
          <a:endParaRPr lang="en-US"/>
        </a:p>
      </dgm:t>
    </dgm:pt>
    <dgm:pt modelId="{5B5223FB-76E9-924D-8A92-EBC90DEAB2AA}" type="pres">
      <dgm:prSet presAssocID="{6FCA290B-662B-BF4D-909C-FE2EE40B02C0}" presName="CompostProcess" presStyleCnt="0">
        <dgm:presLayoutVars>
          <dgm:dir/>
          <dgm:resizeHandles val="exact"/>
        </dgm:presLayoutVars>
      </dgm:prSet>
      <dgm:spPr/>
    </dgm:pt>
    <dgm:pt modelId="{B80BFE9C-07C5-EB46-A81C-02C9D0FBEA22}" type="pres">
      <dgm:prSet presAssocID="{6FCA290B-662B-BF4D-909C-FE2EE40B02C0}" presName="arrow" presStyleLbl="bgShp" presStyleIdx="0" presStyleCnt="1" custLinFactNeighborX="-397" custLinFactNeighborY="-1517"/>
      <dgm:spPr/>
    </dgm:pt>
    <dgm:pt modelId="{2E8E65DB-14BF-1446-8495-0A24BED669C9}" type="pres">
      <dgm:prSet presAssocID="{6FCA290B-662B-BF4D-909C-FE2EE40B02C0}" presName="linearProcess" presStyleCnt="0"/>
      <dgm:spPr/>
    </dgm:pt>
    <dgm:pt modelId="{88078AE3-3278-FA4E-BD87-539D77A88073}" type="pres">
      <dgm:prSet presAssocID="{8FB350BE-38A5-7F4A-B34E-21C0A6F9DF6E}" presName="textNode" presStyleLbl="node1" presStyleIdx="0" presStyleCnt="4" custLinFactNeighborX="75778" custLinFactNeighborY="3262">
        <dgm:presLayoutVars>
          <dgm:bulletEnabled val="1"/>
        </dgm:presLayoutVars>
      </dgm:prSet>
      <dgm:spPr/>
    </dgm:pt>
    <dgm:pt modelId="{54871FF3-9820-C04D-B9B7-1CBA760ABDDC}" type="pres">
      <dgm:prSet presAssocID="{8326E8D0-ACA3-204B-A16C-35BB5BB96E54}" presName="sibTrans" presStyleCnt="0"/>
      <dgm:spPr/>
    </dgm:pt>
    <dgm:pt modelId="{E8479236-1BF1-1B47-B91E-51A081548E61}" type="pres">
      <dgm:prSet presAssocID="{B2A422A8-67AB-434C-A4E2-FA481B10154C}" presName="textNode" presStyleLbl="node1" presStyleIdx="1" presStyleCnt="4">
        <dgm:presLayoutVars>
          <dgm:bulletEnabled val="1"/>
        </dgm:presLayoutVars>
      </dgm:prSet>
      <dgm:spPr/>
    </dgm:pt>
    <dgm:pt modelId="{77BF7995-2021-F249-941F-4ABCF12FA365}" type="pres">
      <dgm:prSet presAssocID="{5CF434A0-D763-AC4F-A70A-7C2C3A71A70B}" presName="sibTrans" presStyleCnt="0"/>
      <dgm:spPr/>
    </dgm:pt>
    <dgm:pt modelId="{88F2ACA1-3792-E942-86A2-FDBBD594C26B}" type="pres">
      <dgm:prSet presAssocID="{5946DD97-C360-334D-BEC4-FB7C3BF2BD7B}" presName="textNode" presStyleLbl="node1" presStyleIdx="2" presStyleCnt="4">
        <dgm:presLayoutVars>
          <dgm:bulletEnabled val="1"/>
        </dgm:presLayoutVars>
      </dgm:prSet>
      <dgm:spPr/>
    </dgm:pt>
    <dgm:pt modelId="{346E9164-1802-6D47-BCDE-B0641D305E9B}" type="pres">
      <dgm:prSet presAssocID="{07C6789F-B817-9548-9E4D-A1E8E59D3D43}" presName="sibTrans" presStyleCnt="0"/>
      <dgm:spPr/>
    </dgm:pt>
    <dgm:pt modelId="{72DD5EB4-5E8D-1044-98D1-FDA693B1FBAB}" type="pres">
      <dgm:prSet presAssocID="{2182DEE3-FE7C-5745-A91D-3B89C4695E7A}" presName="textNode" presStyleLbl="node1" presStyleIdx="3" presStyleCnt="4">
        <dgm:presLayoutVars>
          <dgm:bulletEnabled val="1"/>
        </dgm:presLayoutVars>
      </dgm:prSet>
      <dgm:spPr/>
    </dgm:pt>
  </dgm:ptLst>
  <dgm:cxnLst>
    <dgm:cxn modelId="{1A7F6306-3CF4-364F-816E-C7E5BCB1ED82}" type="presOf" srcId="{CE647356-A369-FC4D-8299-4ACA8296BED0}" destId="{72DD5EB4-5E8D-1044-98D1-FDA693B1FBAB}" srcOrd="0" destOrd="1" presId="urn:microsoft.com/office/officeart/2005/8/layout/hProcess9"/>
    <dgm:cxn modelId="{A66B660B-120E-DE40-97A4-64C25B99A06F}" type="presOf" srcId="{4C288440-5EEA-5E4B-8E1E-BE23F6B36713}" destId="{88F2ACA1-3792-E942-86A2-FDBBD594C26B}" srcOrd="0" destOrd="3" presId="urn:microsoft.com/office/officeart/2005/8/layout/hProcess9"/>
    <dgm:cxn modelId="{D332BC1D-D4B8-074B-9A41-5DDAF6989E41}" srcId="{6FCA290B-662B-BF4D-909C-FE2EE40B02C0}" destId="{5946DD97-C360-334D-BEC4-FB7C3BF2BD7B}" srcOrd="2" destOrd="0" parTransId="{8C793B02-7CED-AF49-B06C-A57D62A3240C}" sibTransId="{07C6789F-B817-9548-9E4D-A1E8E59D3D43}"/>
    <dgm:cxn modelId="{2AE75B1E-6D32-3147-A5F6-94257337C96D}" srcId="{CE647356-A369-FC4D-8299-4ACA8296BED0}" destId="{AE2E8E29-8D87-8845-A9BB-CADCFE42BB24}" srcOrd="0" destOrd="0" parTransId="{2CC89EF4-2491-C840-A866-87687A2FE618}" sibTransId="{97BD1AC9-1127-5248-AFC9-E62931FA3600}"/>
    <dgm:cxn modelId="{49753724-92EB-E84F-A0EF-CEE4F033EFE4}" srcId="{6FCA290B-662B-BF4D-909C-FE2EE40B02C0}" destId="{B2A422A8-67AB-434C-A4E2-FA481B10154C}" srcOrd="1" destOrd="0" parTransId="{65BACE2A-B1FD-1543-82E4-A4267E612D08}" sibTransId="{5CF434A0-D763-AC4F-A70A-7C2C3A71A70B}"/>
    <dgm:cxn modelId="{4ABB913D-FAE0-104C-A94A-C9F505A978DE}" type="presOf" srcId="{02E39880-9EF3-D746-A5CB-B631B2A1AB5D}" destId="{72DD5EB4-5E8D-1044-98D1-FDA693B1FBAB}" srcOrd="0" destOrd="3" presId="urn:microsoft.com/office/officeart/2005/8/layout/hProcess9"/>
    <dgm:cxn modelId="{7F53D840-00E1-B840-94E7-7DDE400E8508}" srcId="{6FCA290B-662B-BF4D-909C-FE2EE40B02C0}" destId="{8FB350BE-38A5-7F4A-B34E-21C0A6F9DF6E}" srcOrd="0" destOrd="0" parTransId="{7CA20B08-0673-EC47-AACC-300134B66531}" sibTransId="{8326E8D0-ACA3-204B-A16C-35BB5BB96E54}"/>
    <dgm:cxn modelId="{A5C80A65-E83B-7849-A447-A1F42D1641C7}" type="presOf" srcId="{54364507-3414-E542-BAD4-7D53B2089A2E}" destId="{E8479236-1BF1-1B47-B91E-51A081548E61}" srcOrd="0" destOrd="1" presId="urn:microsoft.com/office/officeart/2005/8/layout/hProcess9"/>
    <dgm:cxn modelId="{BD53A549-D34E-1D43-B3D5-022F2C1B93D8}" type="presOf" srcId="{8FB350BE-38A5-7F4A-B34E-21C0A6F9DF6E}" destId="{88078AE3-3278-FA4E-BD87-539D77A88073}" srcOrd="0" destOrd="0" presId="urn:microsoft.com/office/officeart/2005/8/layout/hProcess9"/>
    <dgm:cxn modelId="{F512016D-24F0-064B-975F-AFDF4815E58B}" type="presOf" srcId="{2182DEE3-FE7C-5745-A91D-3B89C4695E7A}" destId="{72DD5EB4-5E8D-1044-98D1-FDA693B1FBAB}" srcOrd="0" destOrd="0" presId="urn:microsoft.com/office/officeart/2005/8/layout/hProcess9"/>
    <dgm:cxn modelId="{AF0C8253-3FF3-E34C-8079-EE66A2EAFA0B}" srcId="{B2A422A8-67AB-434C-A4E2-FA481B10154C}" destId="{54364507-3414-E542-BAD4-7D53B2089A2E}" srcOrd="0" destOrd="0" parTransId="{038FF002-13FF-7E4F-B9BF-02CC0B2A2DEB}" sibTransId="{A08786ED-AD12-F24A-A17A-846B830369A1}"/>
    <dgm:cxn modelId="{3BA76574-3688-6349-8E4D-E8BD3E2790D8}" type="presOf" srcId="{6FCA290B-662B-BF4D-909C-FE2EE40B02C0}" destId="{5B5223FB-76E9-924D-8A92-EBC90DEAB2AA}" srcOrd="0" destOrd="0" presId="urn:microsoft.com/office/officeart/2005/8/layout/hProcess9"/>
    <dgm:cxn modelId="{91881958-48F9-7E4F-AA61-DF8DA3C603EA}" srcId="{6FCA290B-662B-BF4D-909C-FE2EE40B02C0}" destId="{2182DEE3-FE7C-5745-A91D-3B89C4695E7A}" srcOrd="3" destOrd="0" parTransId="{341F3A18-9778-D54E-BC8B-DCF0FCCC067E}" sibTransId="{DBD7FC6A-5660-6440-8F17-A4A2CC66AD66}"/>
    <dgm:cxn modelId="{0A32505A-F4AA-4B4E-82FB-5740A4065606}" type="presOf" srcId="{7A6FF699-3182-5147-B8EC-4A60E12C9852}" destId="{88F2ACA1-3792-E942-86A2-FDBBD594C26B}" srcOrd="0" destOrd="1" presId="urn:microsoft.com/office/officeart/2005/8/layout/hProcess9"/>
    <dgm:cxn modelId="{3A2BD588-7D5F-8B45-B07D-8FD9BC1BB9B1}" type="presOf" srcId="{B2A422A8-67AB-434C-A4E2-FA481B10154C}" destId="{E8479236-1BF1-1B47-B91E-51A081548E61}" srcOrd="0" destOrd="0" presId="urn:microsoft.com/office/officeart/2005/8/layout/hProcess9"/>
    <dgm:cxn modelId="{71C2718D-2E34-6744-BD8C-244C1BCFF805}" srcId="{5946DD97-C360-334D-BEC4-FB7C3BF2BD7B}" destId="{7A6FF699-3182-5147-B8EC-4A60E12C9852}" srcOrd="0" destOrd="0" parTransId="{6DBDA69A-C77E-0644-9983-61FD6EACD68C}" sibTransId="{FA51C3D3-8244-5647-892F-E93F94F59B18}"/>
    <dgm:cxn modelId="{EB5BD997-A898-B049-A740-BE3EECCBFC7F}" type="presOf" srcId="{AE2E8E29-8D87-8845-A9BB-CADCFE42BB24}" destId="{72DD5EB4-5E8D-1044-98D1-FDA693B1FBAB}" srcOrd="0" destOrd="2" presId="urn:microsoft.com/office/officeart/2005/8/layout/hProcess9"/>
    <dgm:cxn modelId="{994EC4A0-AEAC-1444-8226-7AC1A13317E1}" srcId="{2182DEE3-FE7C-5745-A91D-3B89C4695E7A}" destId="{CE647356-A369-FC4D-8299-4ACA8296BED0}" srcOrd="0" destOrd="0" parTransId="{E05612C4-33C7-3F4E-9064-D236DE211119}" sibTransId="{97516949-6AC2-9E4E-897F-1D29180BE714}"/>
    <dgm:cxn modelId="{836CF4A5-337A-2146-A33F-36519D6FA59B}" srcId="{5946DD97-C360-334D-BEC4-FB7C3BF2BD7B}" destId="{8E875D9C-62F3-E545-82AA-C161B21B6416}" srcOrd="1" destOrd="0" parTransId="{05F157EE-3184-F14B-9AAC-942A2511EFBC}" sibTransId="{8CE46738-2997-2E4C-868A-659D7EA6AABB}"/>
    <dgm:cxn modelId="{BAA0B8B5-F9A7-284C-8CEB-4E8AFED95AAF}" srcId="{CE647356-A369-FC4D-8299-4ACA8296BED0}" destId="{02E39880-9EF3-D746-A5CB-B631B2A1AB5D}" srcOrd="1" destOrd="0" parTransId="{B468E802-DB9D-F14E-A0FF-649893DEFFEF}" sibTransId="{4A6A9FC4-9868-F14E-A3DB-5F68B210F163}"/>
    <dgm:cxn modelId="{CD531CD0-44B4-7844-9D11-B9564F9987B2}" type="presOf" srcId="{1B07191A-2FE8-2A40-BB95-59ECE23F413E}" destId="{88078AE3-3278-FA4E-BD87-539D77A88073}" srcOrd="0" destOrd="1" presId="urn:microsoft.com/office/officeart/2005/8/layout/hProcess9"/>
    <dgm:cxn modelId="{E0A2EDE0-917D-0244-838D-89E99CAFF7C6}" type="presOf" srcId="{8E875D9C-62F3-E545-82AA-C161B21B6416}" destId="{88F2ACA1-3792-E942-86A2-FDBBD594C26B}" srcOrd="0" destOrd="2" presId="urn:microsoft.com/office/officeart/2005/8/layout/hProcess9"/>
    <dgm:cxn modelId="{F17C3FE3-F441-A24E-B85D-E291DE9C0811}" srcId="{8FB350BE-38A5-7F4A-B34E-21C0A6F9DF6E}" destId="{1B07191A-2FE8-2A40-BB95-59ECE23F413E}" srcOrd="0" destOrd="0" parTransId="{04349534-84AC-F641-BA4B-11378BDA7E6A}" sibTransId="{138FAE24-DBAE-3940-9D39-1A46212C2C04}"/>
    <dgm:cxn modelId="{987897E4-81CC-8B49-BBCF-436B9DC7BBBA}" srcId="{CE647356-A369-FC4D-8299-4ACA8296BED0}" destId="{877779A8-0D83-7849-B958-3E67DB96D901}" srcOrd="2" destOrd="0" parTransId="{ECBB1E2F-4421-9840-9E0D-F616ED1CBCEA}" sibTransId="{FB85D958-631A-5446-B749-9FDA09E8BBCD}"/>
    <dgm:cxn modelId="{F9FBAFE6-F60A-C64A-9E6A-A17E1FC1AC5B}" srcId="{5946DD97-C360-334D-BEC4-FB7C3BF2BD7B}" destId="{4C288440-5EEA-5E4B-8E1E-BE23F6B36713}" srcOrd="2" destOrd="0" parTransId="{2F715B20-4CAF-814A-8DEC-B8B4D7AC4125}" sibTransId="{ABD22AF7-4521-5D46-9775-E98C856B5031}"/>
    <dgm:cxn modelId="{D130FAEE-AB35-3A47-87EF-4E4F051ED17A}" type="presOf" srcId="{5946DD97-C360-334D-BEC4-FB7C3BF2BD7B}" destId="{88F2ACA1-3792-E942-86A2-FDBBD594C26B}" srcOrd="0" destOrd="0" presId="urn:microsoft.com/office/officeart/2005/8/layout/hProcess9"/>
    <dgm:cxn modelId="{58C3D5F2-DE31-2E47-83C8-E84C56F1D1D9}" type="presOf" srcId="{877779A8-0D83-7849-B958-3E67DB96D901}" destId="{72DD5EB4-5E8D-1044-98D1-FDA693B1FBAB}" srcOrd="0" destOrd="4" presId="urn:microsoft.com/office/officeart/2005/8/layout/hProcess9"/>
    <dgm:cxn modelId="{AF15F500-7DA9-5545-B249-FF5453935AE8}" type="presParOf" srcId="{5B5223FB-76E9-924D-8A92-EBC90DEAB2AA}" destId="{B80BFE9C-07C5-EB46-A81C-02C9D0FBEA22}" srcOrd="0" destOrd="0" presId="urn:microsoft.com/office/officeart/2005/8/layout/hProcess9"/>
    <dgm:cxn modelId="{7E50BDC0-BF0F-FB4D-9AA6-D2CA8A00F19A}" type="presParOf" srcId="{5B5223FB-76E9-924D-8A92-EBC90DEAB2AA}" destId="{2E8E65DB-14BF-1446-8495-0A24BED669C9}" srcOrd="1" destOrd="0" presId="urn:microsoft.com/office/officeart/2005/8/layout/hProcess9"/>
    <dgm:cxn modelId="{AE1A8AF8-C65A-894D-80C8-19BD7C7844E3}" type="presParOf" srcId="{2E8E65DB-14BF-1446-8495-0A24BED669C9}" destId="{88078AE3-3278-FA4E-BD87-539D77A88073}" srcOrd="0" destOrd="0" presId="urn:microsoft.com/office/officeart/2005/8/layout/hProcess9"/>
    <dgm:cxn modelId="{7E3B16BD-2A27-5C44-990B-73C41E694AB9}" type="presParOf" srcId="{2E8E65DB-14BF-1446-8495-0A24BED669C9}" destId="{54871FF3-9820-C04D-B9B7-1CBA760ABDDC}" srcOrd="1" destOrd="0" presId="urn:microsoft.com/office/officeart/2005/8/layout/hProcess9"/>
    <dgm:cxn modelId="{26CFBDEE-FC38-7C43-AD6E-E9B3A2F30F8E}" type="presParOf" srcId="{2E8E65DB-14BF-1446-8495-0A24BED669C9}" destId="{E8479236-1BF1-1B47-B91E-51A081548E61}" srcOrd="2" destOrd="0" presId="urn:microsoft.com/office/officeart/2005/8/layout/hProcess9"/>
    <dgm:cxn modelId="{CCF9B9CE-A88F-4F4C-BD44-F9682B3BE0E0}" type="presParOf" srcId="{2E8E65DB-14BF-1446-8495-0A24BED669C9}" destId="{77BF7995-2021-F249-941F-4ABCF12FA365}" srcOrd="3" destOrd="0" presId="urn:microsoft.com/office/officeart/2005/8/layout/hProcess9"/>
    <dgm:cxn modelId="{FBBBAD97-BEB1-304A-AA5F-3185B8B40C8E}" type="presParOf" srcId="{2E8E65DB-14BF-1446-8495-0A24BED669C9}" destId="{88F2ACA1-3792-E942-86A2-FDBBD594C26B}" srcOrd="4" destOrd="0" presId="urn:microsoft.com/office/officeart/2005/8/layout/hProcess9"/>
    <dgm:cxn modelId="{B6973897-76A8-6146-B2ED-43DB85EEF915}" type="presParOf" srcId="{2E8E65DB-14BF-1446-8495-0A24BED669C9}" destId="{346E9164-1802-6D47-BCDE-B0641D305E9B}" srcOrd="5" destOrd="0" presId="urn:microsoft.com/office/officeart/2005/8/layout/hProcess9"/>
    <dgm:cxn modelId="{B05C0702-0763-4447-B6CE-1C32D8678347}" type="presParOf" srcId="{2E8E65DB-14BF-1446-8495-0A24BED669C9}" destId="{72DD5EB4-5E8D-1044-98D1-FDA693B1FBAB}"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1582D7-0403-894B-875C-DB0E49683AA4}" type="doc">
      <dgm:prSet loTypeId="urn:microsoft.com/office/officeart/2005/8/layout/cycle2" loCatId="cycle" qsTypeId="urn:microsoft.com/office/officeart/2005/8/quickstyle/simple1" qsCatId="simple" csTypeId="urn:microsoft.com/office/officeart/2005/8/colors/colorful1" csCatId="colorful"/>
      <dgm:spPr/>
      <dgm:t>
        <a:bodyPr/>
        <a:lstStyle/>
        <a:p>
          <a:endParaRPr lang="en-US"/>
        </a:p>
      </dgm:t>
    </dgm:pt>
    <dgm:pt modelId="{0F7C3401-C08A-6E45-9EA2-0AA9E0D2F588}">
      <dgm:prSet/>
      <dgm:spPr/>
      <dgm:t>
        <a:bodyPr/>
        <a:lstStyle/>
        <a:p>
          <a:r>
            <a:rPr lang="en-US" dirty="0"/>
            <a:t>Justice strengthens trust </a:t>
          </a:r>
        </a:p>
      </dgm:t>
    </dgm:pt>
    <dgm:pt modelId="{23EA5AD4-F585-604B-9E88-E327660A717B}" type="parTrans" cxnId="{BC1BF096-EC89-3848-B080-7B51D425A99D}">
      <dgm:prSet/>
      <dgm:spPr/>
      <dgm:t>
        <a:bodyPr/>
        <a:lstStyle/>
        <a:p>
          <a:endParaRPr lang="en-US"/>
        </a:p>
      </dgm:t>
    </dgm:pt>
    <dgm:pt modelId="{E3DBDC49-6187-BD4A-819C-0204FC06B0F3}" type="sibTrans" cxnId="{BC1BF096-EC89-3848-B080-7B51D425A99D}">
      <dgm:prSet/>
      <dgm:spPr/>
      <dgm:t>
        <a:bodyPr/>
        <a:lstStyle/>
        <a:p>
          <a:endParaRPr lang="en-US"/>
        </a:p>
      </dgm:t>
    </dgm:pt>
    <dgm:pt modelId="{DBC8C43E-3EB2-4D4E-AF35-23E4E8AE7193}">
      <dgm:prSet/>
      <dgm:spPr/>
      <dgm:t>
        <a:bodyPr/>
        <a:lstStyle/>
        <a:p>
          <a:r>
            <a:rPr lang="en-US"/>
            <a:t>Trust increases participation </a:t>
          </a:r>
        </a:p>
      </dgm:t>
    </dgm:pt>
    <dgm:pt modelId="{17383807-2929-B14A-BB33-6DA4E86E36A7}" type="parTrans" cxnId="{FEF3F09C-235D-C84F-8BDF-A09AC6F118E4}">
      <dgm:prSet/>
      <dgm:spPr/>
      <dgm:t>
        <a:bodyPr/>
        <a:lstStyle/>
        <a:p>
          <a:endParaRPr lang="en-US"/>
        </a:p>
      </dgm:t>
    </dgm:pt>
    <dgm:pt modelId="{4FEDC740-B9D3-9347-B65B-7048C3EF9B06}" type="sibTrans" cxnId="{FEF3F09C-235D-C84F-8BDF-A09AC6F118E4}">
      <dgm:prSet/>
      <dgm:spPr/>
      <dgm:t>
        <a:bodyPr/>
        <a:lstStyle/>
        <a:p>
          <a:endParaRPr lang="en-US"/>
        </a:p>
      </dgm:t>
    </dgm:pt>
    <dgm:pt modelId="{F6376D4D-0556-054D-B2F8-0E411A73122D}">
      <dgm:prSet/>
      <dgm:spPr/>
      <dgm:t>
        <a:bodyPr/>
        <a:lstStyle/>
        <a:p>
          <a:r>
            <a:rPr lang="en-US"/>
            <a:t>Participation reinforces justice</a:t>
          </a:r>
        </a:p>
      </dgm:t>
    </dgm:pt>
    <dgm:pt modelId="{1488AB4A-0301-7643-9571-4B1D5D62387A}" type="parTrans" cxnId="{20280B97-6CFF-BB42-B5AD-2661FAFE0304}">
      <dgm:prSet/>
      <dgm:spPr/>
      <dgm:t>
        <a:bodyPr/>
        <a:lstStyle/>
        <a:p>
          <a:endParaRPr lang="en-US"/>
        </a:p>
      </dgm:t>
    </dgm:pt>
    <dgm:pt modelId="{813B51CD-D42D-F94F-BAD5-AECD3D3BD00F}" type="sibTrans" cxnId="{20280B97-6CFF-BB42-B5AD-2661FAFE0304}">
      <dgm:prSet/>
      <dgm:spPr/>
      <dgm:t>
        <a:bodyPr/>
        <a:lstStyle/>
        <a:p>
          <a:endParaRPr lang="en-US"/>
        </a:p>
      </dgm:t>
    </dgm:pt>
    <dgm:pt modelId="{764643EA-B323-7B40-BDBA-ADE9134A5B4B}" type="pres">
      <dgm:prSet presAssocID="{4C1582D7-0403-894B-875C-DB0E49683AA4}" presName="cycle" presStyleCnt="0">
        <dgm:presLayoutVars>
          <dgm:dir/>
          <dgm:resizeHandles val="exact"/>
        </dgm:presLayoutVars>
      </dgm:prSet>
      <dgm:spPr/>
    </dgm:pt>
    <dgm:pt modelId="{39F8D524-239C-6149-8B4C-B5683368CF69}" type="pres">
      <dgm:prSet presAssocID="{0F7C3401-C08A-6E45-9EA2-0AA9E0D2F588}" presName="node" presStyleLbl="node1" presStyleIdx="0" presStyleCnt="3">
        <dgm:presLayoutVars>
          <dgm:bulletEnabled val="1"/>
        </dgm:presLayoutVars>
      </dgm:prSet>
      <dgm:spPr/>
    </dgm:pt>
    <dgm:pt modelId="{FCCC7CCA-5401-964A-B18A-403520D6AB39}" type="pres">
      <dgm:prSet presAssocID="{E3DBDC49-6187-BD4A-819C-0204FC06B0F3}" presName="sibTrans" presStyleLbl="sibTrans2D1" presStyleIdx="0" presStyleCnt="3"/>
      <dgm:spPr/>
    </dgm:pt>
    <dgm:pt modelId="{BF48DF7B-AF46-8B41-BDA4-2DC74C326927}" type="pres">
      <dgm:prSet presAssocID="{E3DBDC49-6187-BD4A-819C-0204FC06B0F3}" presName="connectorText" presStyleLbl="sibTrans2D1" presStyleIdx="0" presStyleCnt="3"/>
      <dgm:spPr/>
    </dgm:pt>
    <dgm:pt modelId="{0BBFD3DA-8E46-B24C-9977-224C4848FFC5}" type="pres">
      <dgm:prSet presAssocID="{DBC8C43E-3EB2-4D4E-AF35-23E4E8AE7193}" presName="node" presStyleLbl="node1" presStyleIdx="1" presStyleCnt="3">
        <dgm:presLayoutVars>
          <dgm:bulletEnabled val="1"/>
        </dgm:presLayoutVars>
      </dgm:prSet>
      <dgm:spPr/>
    </dgm:pt>
    <dgm:pt modelId="{1E857D3F-6571-9749-A9D7-39E27AC153B0}" type="pres">
      <dgm:prSet presAssocID="{4FEDC740-B9D3-9347-B65B-7048C3EF9B06}" presName="sibTrans" presStyleLbl="sibTrans2D1" presStyleIdx="1" presStyleCnt="3"/>
      <dgm:spPr/>
    </dgm:pt>
    <dgm:pt modelId="{C918A974-E870-AE4C-8A88-CB783D149AD4}" type="pres">
      <dgm:prSet presAssocID="{4FEDC740-B9D3-9347-B65B-7048C3EF9B06}" presName="connectorText" presStyleLbl="sibTrans2D1" presStyleIdx="1" presStyleCnt="3"/>
      <dgm:spPr/>
    </dgm:pt>
    <dgm:pt modelId="{C82513EE-5E49-3D47-A9FF-2842C840CB4A}" type="pres">
      <dgm:prSet presAssocID="{F6376D4D-0556-054D-B2F8-0E411A73122D}" presName="node" presStyleLbl="node1" presStyleIdx="2" presStyleCnt="3">
        <dgm:presLayoutVars>
          <dgm:bulletEnabled val="1"/>
        </dgm:presLayoutVars>
      </dgm:prSet>
      <dgm:spPr/>
    </dgm:pt>
    <dgm:pt modelId="{DD94DE75-D464-1142-99EB-3B9ECE5D2E22}" type="pres">
      <dgm:prSet presAssocID="{813B51CD-D42D-F94F-BAD5-AECD3D3BD00F}" presName="sibTrans" presStyleLbl="sibTrans2D1" presStyleIdx="2" presStyleCnt="3"/>
      <dgm:spPr/>
    </dgm:pt>
    <dgm:pt modelId="{84234F44-D207-5A4D-B4BF-F7738A1386E5}" type="pres">
      <dgm:prSet presAssocID="{813B51CD-D42D-F94F-BAD5-AECD3D3BD00F}" presName="connectorText" presStyleLbl="sibTrans2D1" presStyleIdx="2" presStyleCnt="3"/>
      <dgm:spPr/>
    </dgm:pt>
  </dgm:ptLst>
  <dgm:cxnLst>
    <dgm:cxn modelId="{065D552C-85D2-F94F-BF9D-E97DD9E5D553}" type="presOf" srcId="{813B51CD-D42D-F94F-BAD5-AECD3D3BD00F}" destId="{84234F44-D207-5A4D-B4BF-F7738A1386E5}" srcOrd="1" destOrd="0" presId="urn:microsoft.com/office/officeart/2005/8/layout/cycle2"/>
    <dgm:cxn modelId="{1D7ACC72-4F76-1B48-B17E-17945FAB3DD6}" type="presOf" srcId="{E3DBDC49-6187-BD4A-819C-0204FC06B0F3}" destId="{BF48DF7B-AF46-8B41-BDA4-2DC74C326927}" srcOrd="1" destOrd="0" presId="urn:microsoft.com/office/officeart/2005/8/layout/cycle2"/>
    <dgm:cxn modelId="{A25EF452-2A46-3448-B441-BD18BDBBD972}" type="presOf" srcId="{4C1582D7-0403-894B-875C-DB0E49683AA4}" destId="{764643EA-B323-7B40-BDBA-ADE9134A5B4B}" srcOrd="0" destOrd="0" presId="urn:microsoft.com/office/officeart/2005/8/layout/cycle2"/>
    <dgm:cxn modelId="{56C4D15A-6202-1342-AAF9-FB0B281B97E6}" type="presOf" srcId="{4FEDC740-B9D3-9347-B65B-7048C3EF9B06}" destId="{C918A974-E870-AE4C-8A88-CB783D149AD4}" srcOrd="1" destOrd="0" presId="urn:microsoft.com/office/officeart/2005/8/layout/cycle2"/>
    <dgm:cxn modelId="{1CD2DF8E-71EC-A24F-A256-EB4E4F197240}" type="presOf" srcId="{813B51CD-D42D-F94F-BAD5-AECD3D3BD00F}" destId="{DD94DE75-D464-1142-99EB-3B9ECE5D2E22}" srcOrd="0" destOrd="0" presId="urn:microsoft.com/office/officeart/2005/8/layout/cycle2"/>
    <dgm:cxn modelId="{BC1BF096-EC89-3848-B080-7B51D425A99D}" srcId="{4C1582D7-0403-894B-875C-DB0E49683AA4}" destId="{0F7C3401-C08A-6E45-9EA2-0AA9E0D2F588}" srcOrd="0" destOrd="0" parTransId="{23EA5AD4-F585-604B-9E88-E327660A717B}" sibTransId="{E3DBDC49-6187-BD4A-819C-0204FC06B0F3}"/>
    <dgm:cxn modelId="{20280B97-6CFF-BB42-B5AD-2661FAFE0304}" srcId="{4C1582D7-0403-894B-875C-DB0E49683AA4}" destId="{F6376D4D-0556-054D-B2F8-0E411A73122D}" srcOrd="2" destOrd="0" parTransId="{1488AB4A-0301-7643-9571-4B1D5D62387A}" sibTransId="{813B51CD-D42D-F94F-BAD5-AECD3D3BD00F}"/>
    <dgm:cxn modelId="{A5B0669C-6FEC-7E47-B160-DCBCAB495DA9}" type="presOf" srcId="{0F7C3401-C08A-6E45-9EA2-0AA9E0D2F588}" destId="{39F8D524-239C-6149-8B4C-B5683368CF69}" srcOrd="0" destOrd="0" presId="urn:microsoft.com/office/officeart/2005/8/layout/cycle2"/>
    <dgm:cxn modelId="{FEF3F09C-235D-C84F-8BDF-A09AC6F118E4}" srcId="{4C1582D7-0403-894B-875C-DB0E49683AA4}" destId="{DBC8C43E-3EB2-4D4E-AF35-23E4E8AE7193}" srcOrd="1" destOrd="0" parTransId="{17383807-2929-B14A-BB33-6DA4E86E36A7}" sibTransId="{4FEDC740-B9D3-9347-B65B-7048C3EF9B06}"/>
    <dgm:cxn modelId="{C221CEA2-D925-7B49-B4A2-5C3FC0195286}" type="presOf" srcId="{DBC8C43E-3EB2-4D4E-AF35-23E4E8AE7193}" destId="{0BBFD3DA-8E46-B24C-9977-224C4848FFC5}" srcOrd="0" destOrd="0" presId="urn:microsoft.com/office/officeart/2005/8/layout/cycle2"/>
    <dgm:cxn modelId="{BF4448C7-05D1-2846-8176-933B9B4DF28B}" type="presOf" srcId="{F6376D4D-0556-054D-B2F8-0E411A73122D}" destId="{C82513EE-5E49-3D47-A9FF-2842C840CB4A}" srcOrd="0" destOrd="0" presId="urn:microsoft.com/office/officeart/2005/8/layout/cycle2"/>
    <dgm:cxn modelId="{978072CB-C6B2-4B42-8391-D9D3DC6BF4E6}" type="presOf" srcId="{4FEDC740-B9D3-9347-B65B-7048C3EF9B06}" destId="{1E857D3F-6571-9749-A9D7-39E27AC153B0}" srcOrd="0" destOrd="0" presId="urn:microsoft.com/office/officeart/2005/8/layout/cycle2"/>
    <dgm:cxn modelId="{4D825DE1-2314-DE42-A6BF-7189EF4E5EA2}" type="presOf" srcId="{E3DBDC49-6187-BD4A-819C-0204FC06B0F3}" destId="{FCCC7CCA-5401-964A-B18A-403520D6AB39}" srcOrd="0" destOrd="0" presId="urn:microsoft.com/office/officeart/2005/8/layout/cycle2"/>
    <dgm:cxn modelId="{97F5C6AA-F3C6-E740-A0A6-9A609EBAFB9C}" type="presParOf" srcId="{764643EA-B323-7B40-BDBA-ADE9134A5B4B}" destId="{39F8D524-239C-6149-8B4C-B5683368CF69}" srcOrd="0" destOrd="0" presId="urn:microsoft.com/office/officeart/2005/8/layout/cycle2"/>
    <dgm:cxn modelId="{125642DE-91CA-7C47-A05A-B497433CBE74}" type="presParOf" srcId="{764643EA-B323-7B40-BDBA-ADE9134A5B4B}" destId="{FCCC7CCA-5401-964A-B18A-403520D6AB39}" srcOrd="1" destOrd="0" presId="urn:microsoft.com/office/officeart/2005/8/layout/cycle2"/>
    <dgm:cxn modelId="{57E23FF8-7898-E24B-A429-63E64B8B1AAB}" type="presParOf" srcId="{FCCC7CCA-5401-964A-B18A-403520D6AB39}" destId="{BF48DF7B-AF46-8B41-BDA4-2DC74C326927}" srcOrd="0" destOrd="0" presId="urn:microsoft.com/office/officeart/2005/8/layout/cycle2"/>
    <dgm:cxn modelId="{6CD50983-7773-574F-88E2-40A76C2B8424}" type="presParOf" srcId="{764643EA-B323-7B40-BDBA-ADE9134A5B4B}" destId="{0BBFD3DA-8E46-B24C-9977-224C4848FFC5}" srcOrd="2" destOrd="0" presId="urn:microsoft.com/office/officeart/2005/8/layout/cycle2"/>
    <dgm:cxn modelId="{C837228E-295B-C240-9706-11CE8B66A11E}" type="presParOf" srcId="{764643EA-B323-7B40-BDBA-ADE9134A5B4B}" destId="{1E857D3F-6571-9749-A9D7-39E27AC153B0}" srcOrd="3" destOrd="0" presId="urn:microsoft.com/office/officeart/2005/8/layout/cycle2"/>
    <dgm:cxn modelId="{E59985D6-5F0E-CE47-B9D3-3D0E534ADDCC}" type="presParOf" srcId="{1E857D3F-6571-9749-A9D7-39E27AC153B0}" destId="{C918A974-E870-AE4C-8A88-CB783D149AD4}" srcOrd="0" destOrd="0" presId="urn:microsoft.com/office/officeart/2005/8/layout/cycle2"/>
    <dgm:cxn modelId="{EEB0B310-9A8F-6E4A-AC8E-5C2E8F408F4E}" type="presParOf" srcId="{764643EA-B323-7B40-BDBA-ADE9134A5B4B}" destId="{C82513EE-5E49-3D47-A9FF-2842C840CB4A}" srcOrd="4" destOrd="0" presId="urn:microsoft.com/office/officeart/2005/8/layout/cycle2"/>
    <dgm:cxn modelId="{9196F478-1BF6-0644-B0BC-0E5BB18871D4}" type="presParOf" srcId="{764643EA-B323-7B40-BDBA-ADE9134A5B4B}" destId="{DD94DE75-D464-1142-99EB-3B9ECE5D2E22}" srcOrd="5" destOrd="0" presId="urn:microsoft.com/office/officeart/2005/8/layout/cycle2"/>
    <dgm:cxn modelId="{F2C207B8-928B-5A4B-BB19-8569B2401B54}" type="presParOf" srcId="{DD94DE75-D464-1142-99EB-3B9ECE5D2E22}" destId="{84234F44-D207-5A4D-B4BF-F7738A1386E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D27021-7E56-4551-B1CB-57172BA40F5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521D9EE-8986-483F-AD6A-BB2EA4572007}">
      <dgm:prSet/>
      <dgm:spPr/>
      <dgm:t>
        <a:bodyPr/>
        <a:lstStyle/>
        <a:p>
          <a:r>
            <a:rPr lang="en-US" b="1" dirty="0"/>
            <a:t>Early social needs and health literacy screening</a:t>
          </a:r>
          <a:endParaRPr lang="en-US" dirty="0"/>
        </a:p>
      </dgm:t>
    </dgm:pt>
    <dgm:pt modelId="{476953EB-D981-45C7-9590-9D44A395BCB4}" type="parTrans" cxnId="{4A9FAA9B-6009-4F42-B7A7-7B41CB382516}">
      <dgm:prSet/>
      <dgm:spPr/>
      <dgm:t>
        <a:bodyPr/>
        <a:lstStyle/>
        <a:p>
          <a:endParaRPr lang="en-US"/>
        </a:p>
      </dgm:t>
    </dgm:pt>
    <dgm:pt modelId="{3DB2A854-F42C-498C-B33D-D6A527836C06}" type="sibTrans" cxnId="{4A9FAA9B-6009-4F42-B7A7-7B41CB382516}">
      <dgm:prSet/>
      <dgm:spPr/>
      <dgm:t>
        <a:bodyPr/>
        <a:lstStyle/>
        <a:p>
          <a:endParaRPr lang="en-US"/>
        </a:p>
      </dgm:t>
    </dgm:pt>
    <dgm:pt modelId="{437523F7-5C77-4DBA-8A05-CC614A4AB765}">
      <dgm:prSet/>
      <dgm:spPr>
        <a:solidFill>
          <a:schemeClr val="accent6"/>
        </a:solidFill>
      </dgm:spPr>
      <dgm:t>
        <a:bodyPr/>
        <a:lstStyle/>
        <a:p>
          <a:r>
            <a:rPr lang="en-US" b="1" dirty="0"/>
            <a:t>National transplant equity metrics</a:t>
          </a:r>
          <a:endParaRPr lang="en-US" dirty="0"/>
        </a:p>
      </dgm:t>
    </dgm:pt>
    <dgm:pt modelId="{B3B83762-CAB6-4AD2-ADC4-4EA177B63572}" type="parTrans" cxnId="{84AA07B4-7ED1-4D92-BA0D-0FC637CA55F3}">
      <dgm:prSet/>
      <dgm:spPr/>
      <dgm:t>
        <a:bodyPr/>
        <a:lstStyle/>
        <a:p>
          <a:endParaRPr lang="en-US"/>
        </a:p>
      </dgm:t>
    </dgm:pt>
    <dgm:pt modelId="{B9173354-8384-4B81-A61E-8451C42C1F2D}" type="sibTrans" cxnId="{84AA07B4-7ED1-4D92-BA0D-0FC637CA55F3}">
      <dgm:prSet/>
      <dgm:spPr/>
      <dgm:t>
        <a:bodyPr/>
        <a:lstStyle/>
        <a:p>
          <a:endParaRPr lang="en-US"/>
        </a:p>
      </dgm:t>
    </dgm:pt>
    <dgm:pt modelId="{B1FD0DEF-F52A-4D8D-B91B-D5E28470D9BE}">
      <dgm:prSet/>
      <dgm:spPr/>
      <dgm:t>
        <a:bodyPr/>
        <a:lstStyle/>
        <a:p>
          <a:r>
            <a:rPr lang="en-US" b="1" dirty="0"/>
            <a:t>Access to transplant care pathways</a:t>
          </a:r>
          <a:endParaRPr lang="en-US" dirty="0"/>
        </a:p>
      </dgm:t>
    </dgm:pt>
    <dgm:pt modelId="{657D2B1D-32A8-4C6B-B231-E118F24CB6ED}" type="parTrans" cxnId="{7ECAD597-3BFE-4443-B4B7-CA8B58AC1B24}">
      <dgm:prSet/>
      <dgm:spPr/>
      <dgm:t>
        <a:bodyPr/>
        <a:lstStyle/>
        <a:p>
          <a:endParaRPr lang="en-US"/>
        </a:p>
      </dgm:t>
    </dgm:pt>
    <dgm:pt modelId="{5365F2BD-97BD-4FDF-880A-6AFBB6F37B82}" type="sibTrans" cxnId="{7ECAD597-3BFE-4443-B4B7-CA8B58AC1B24}">
      <dgm:prSet/>
      <dgm:spPr/>
      <dgm:t>
        <a:bodyPr/>
        <a:lstStyle/>
        <a:p>
          <a:endParaRPr lang="en-US"/>
        </a:p>
      </dgm:t>
    </dgm:pt>
    <dgm:pt modelId="{C04AC2E2-AFB1-49C7-9738-5D95E607145F}">
      <dgm:prSet/>
      <dgm:spPr/>
      <dgm:t>
        <a:bodyPr/>
        <a:lstStyle/>
        <a:p>
          <a:endParaRPr lang="en-US" dirty="0"/>
        </a:p>
      </dgm:t>
    </dgm:pt>
    <dgm:pt modelId="{1F6671A9-C206-419D-BF09-15E48AE58002}" type="parTrans" cxnId="{94824E93-EFDB-485D-A48E-A9A8248E96F9}">
      <dgm:prSet/>
      <dgm:spPr/>
      <dgm:t>
        <a:bodyPr/>
        <a:lstStyle/>
        <a:p>
          <a:endParaRPr lang="en-US"/>
        </a:p>
      </dgm:t>
    </dgm:pt>
    <dgm:pt modelId="{88C4C495-F5C1-4649-9DF3-EC554E036DF3}" type="sibTrans" cxnId="{94824E93-EFDB-485D-A48E-A9A8248E96F9}">
      <dgm:prSet/>
      <dgm:spPr/>
      <dgm:t>
        <a:bodyPr/>
        <a:lstStyle/>
        <a:p>
          <a:endParaRPr lang="en-US"/>
        </a:p>
      </dgm:t>
    </dgm:pt>
    <dgm:pt modelId="{8CC07B3D-D96F-8741-A7F1-E35D5085B7BC}" type="pres">
      <dgm:prSet presAssocID="{DBD27021-7E56-4551-B1CB-57172BA40F56}" presName="linear" presStyleCnt="0">
        <dgm:presLayoutVars>
          <dgm:dir/>
          <dgm:animLvl val="lvl"/>
          <dgm:resizeHandles val="exact"/>
        </dgm:presLayoutVars>
      </dgm:prSet>
      <dgm:spPr/>
    </dgm:pt>
    <dgm:pt modelId="{D04AEFA1-A06A-E348-A453-C99054DEE900}" type="pres">
      <dgm:prSet presAssocID="{437523F7-5C77-4DBA-8A05-CC614A4AB765}" presName="parentLin" presStyleCnt="0"/>
      <dgm:spPr/>
    </dgm:pt>
    <dgm:pt modelId="{49549B62-5FFF-2F42-9402-8478CE71A7B9}" type="pres">
      <dgm:prSet presAssocID="{437523F7-5C77-4DBA-8A05-CC614A4AB765}" presName="parentLeftMargin" presStyleLbl="node1" presStyleIdx="0" presStyleCnt="3"/>
      <dgm:spPr/>
    </dgm:pt>
    <dgm:pt modelId="{9AC00E68-0C8E-0E48-BF6C-48685BABF852}" type="pres">
      <dgm:prSet presAssocID="{437523F7-5C77-4DBA-8A05-CC614A4AB765}" presName="parentText" presStyleLbl="node1" presStyleIdx="0" presStyleCnt="3">
        <dgm:presLayoutVars>
          <dgm:chMax val="0"/>
          <dgm:bulletEnabled val="1"/>
        </dgm:presLayoutVars>
      </dgm:prSet>
      <dgm:spPr/>
    </dgm:pt>
    <dgm:pt modelId="{8923B82C-31AF-CF43-A30F-37C67C24F12C}" type="pres">
      <dgm:prSet presAssocID="{437523F7-5C77-4DBA-8A05-CC614A4AB765}" presName="negativeSpace" presStyleCnt="0"/>
      <dgm:spPr/>
    </dgm:pt>
    <dgm:pt modelId="{4335245B-1137-6D41-9D75-FFC410915CB0}" type="pres">
      <dgm:prSet presAssocID="{437523F7-5C77-4DBA-8A05-CC614A4AB765}" presName="childText" presStyleLbl="conFgAcc1" presStyleIdx="0" presStyleCnt="3" custLinFactNeighborX="-20629" custLinFactNeighborY="-54580">
        <dgm:presLayoutVars>
          <dgm:bulletEnabled val="1"/>
        </dgm:presLayoutVars>
      </dgm:prSet>
      <dgm:spPr/>
    </dgm:pt>
    <dgm:pt modelId="{6012F951-B50D-D94C-85A1-06628C942FB5}" type="pres">
      <dgm:prSet presAssocID="{B9173354-8384-4B81-A61E-8451C42C1F2D}" presName="spaceBetweenRectangles" presStyleCnt="0"/>
      <dgm:spPr/>
    </dgm:pt>
    <dgm:pt modelId="{818B6A66-D043-B14A-A2CD-CD9AB4025214}" type="pres">
      <dgm:prSet presAssocID="{F521D9EE-8986-483F-AD6A-BB2EA4572007}" presName="parentLin" presStyleCnt="0"/>
      <dgm:spPr/>
    </dgm:pt>
    <dgm:pt modelId="{8365DE0E-E7C0-DF42-92D6-0687386A5C62}" type="pres">
      <dgm:prSet presAssocID="{F521D9EE-8986-483F-AD6A-BB2EA4572007}" presName="parentLeftMargin" presStyleLbl="node1" presStyleIdx="0" presStyleCnt="3"/>
      <dgm:spPr/>
    </dgm:pt>
    <dgm:pt modelId="{D27433FC-C992-DF4F-AC7F-3384002346A6}" type="pres">
      <dgm:prSet presAssocID="{F521D9EE-8986-483F-AD6A-BB2EA4572007}" presName="parentText" presStyleLbl="node1" presStyleIdx="1" presStyleCnt="3">
        <dgm:presLayoutVars>
          <dgm:chMax val="0"/>
          <dgm:bulletEnabled val="1"/>
        </dgm:presLayoutVars>
      </dgm:prSet>
      <dgm:spPr/>
    </dgm:pt>
    <dgm:pt modelId="{00D71F52-3D50-EE47-B800-01C6C2EB62E9}" type="pres">
      <dgm:prSet presAssocID="{F521D9EE-8986-483F-AD6A-BB2EA4572007}" presName="negativeSpace" presStyleCnt="0"/>
      <dgm:spPr/>
    </dgm:pt>
    <dgm:pt modelId="{FE0404F0-BAB9-474F-BCB8-2600C8CABA23}" type="pres">
      <dgm:prSet presAssocID="{F521D9EE-8986-483F-AD6A-BB2EA4572007}" presName="childText" presStyleLbl="conFgAcc1" presStyleIdx="1" presStyleCnt="3" custLinFactY="-22474" custLinFactNeighborY="-100000">
        <dgm:presLayoutVars>
          <dgm:bulletEnabled val="1"/>
        </dgm:presLayoutVars>
      </dgm:prSet>
      <dgm:spPr/>
    </dgm:pt>
    <dgm:pt modelId="{FFB73DF0-18B2-FB4E-8548-5BF7D5A24A09}" type="pres">
      <dgm:prSet presAssocID="{3DB2A854-F42C-498C-B33D-D6A527836C06}" presName="spaceBetweenRectangles" presStyleCnt="0"/>
      <dgm:spPr/>
    </dgm:pt>
    <dgm:pt modelId="{64CAF264-8E59-D24E-8A81-F9C91DC50901}" type="pres">
      <dgm:prSet presAssocID="{B1FD0DEF-F52A-4D8D-B91B-D5E28470D9BE}" presName="parentLin" presStyleCnt="0"/>
      <dgm:spPr/>
    </dgm:pt>
    <dgm:pt modelId="{E1B6C117-5C68-5342-A1A1-CC7644DCA864}" type="pres">
      <dgm:prSet presAssocID="{B1FD0DEF-F52A-4D8D-B91B-D5E28470D9BE}" presName="parentLeftMargin" presStyleLbl="node1" presStyleIdx="1" presStyleCnt="3"/>
      <dgm:spPr/>
    </dgm:pt>
    <dgm:pt modelId="{2016A243-305D-C440-80D5-42E4073AF67D}" type="pres">
      <dgm:prSet presAssocID="{B1FD0DEF-F52A-4D8D-B91B-D5E28470D9BE}" presName="parentText" presStyleLbl="node1" presStyleIdx="2" presStyleCnt="3">
        <dgm:presLayoutVars>
          <dgm:chMax val="0"/>
          <dgm:bulletEnabled val="1"/>
        </dgm:presLayoutVars>
      </dgm:prSet>
      <dgm:spPr/>
    </dgm:pt>
    <dgm:pt modelId="{F9476B5C-6D3A-A043-A6A2-E207E90C34CC}" type="pres">
      <dgm:prSet presAssocID="{B1FD0DEF-F52A-4D8D-B91B-D5E28470D9BE}" presName="negativeSpace" presStyleCnt="0"/>
      <dgm:spPr/>
    </dgm:pt>
    <dgm:pt modelId="{37022802-F1D9-C342-BA7F-FAA1325ED6FA}" type="pres">
      <dgm:prSet presAssocID="{B1FD0DEF-F52A-4D8D-B91B-D5E28470D9BE}" presName="childText" presStyleLbl="conFgAcc1" presStyleIdx="2" presStyleCnt="3">
        <dgm:presLayoutVars>
          <dgm:bulletEnabled val="1"/>
        </dgm:presLayoutVars>
      </dgm:prSet>
      <dgm:spPr/>
    </dgm:pt>
  </dgm:ptLst>
  <dgm:cxnLst>
    <dgm:cxn modelId="{BBDAA328-4725-554A-AD17-D7EABE612F06}" type="presOf" srcId="{F521D9EE-8986-483F-AD6A-BB2EA4572007}" destId="{D27433FC-C992-DF4F-AC7F-3384002346A6}" srcOrd="1" destOrd="0" presId="urn:microsoft.com/office/officeart/2005/8/layout/list1"/>
    <dgm:cxn modelId="{F40F3666-B143-DE48-8127-464E56B6432D}" type="presOf" srcId="{DBD27021-7E56-4551-B1CB-57172BA40F56}" destId="{8CC07B3D-D96F-8741-A7F1-E35D5085B7BC}" srcOrd="0" destOrd="0" presId="urn:microsoft.com/office/officeart/2005/8/layout/list1"/>
    <dgm:cxn modelId="{4657F469-A67F-7D45-8DC6-E8E4489E5992}" type="presOf" srcId="{B1FD0DEF-F52A-4D8D-B91B-D5E28470D9BE}" destId="{2016A243-305D-C440-80D5-42E4073AF67D}" srcOrd="1" destOrd="0" presId="urn:microsoft.com/office/officeart/2005/8/layout/list1"/>
    <dgm:cxn modelId="{CCDB0B80-F8AC-0E4B-8882-E46171F06060}" type="presOf" srcId="{B1FD0DEF-F52A-4D8D-B91B-D5E28470D9BE}" destId="{E1B6C117-5C68-5342-A1A1-CC7644DCA864}" srcOrd="0" destOrd="0" presId="urn:microsoft.com/office/officeart/2005/8/layout/list1"/>
    <dgm:cxn modelId="{B5D5458E-D60F-E14E-AB1D-15B2B65F2FBA}" type="presOf" srcId="{F521D9EE-8986-483F-AD6A-BB2EA4572007}" destId="{8365DE0E-E7C0-DF42-92D6-0687386A5C62}" srcOrd="0" destOrd="0" presId="urn:microsoft.com/office/officeart/2005/8/layout/list1"/>
    <dgm:cxn modelId="{1622B492-C22A-AE4E-A613-328119769364}" type="presOf" srcId="{437523F7-5C77-4DBA-8A05-CC614A4AB765}" destId="{9AC00E68-0C8E-0E48-BF6C-48685BABF852}" srcOrd="1" destOrd="0" presId="urn:microsoft.com/office/officeart/2005/8/layout/list1"/>
    <dgm:cxn modelId="{94824E93-EFDB-485D-A48E-A9A8248E96F9}" srcId="{B1FD0DEF-F52A-4D8D-B91B-D5E28470D9BE}" destId="{C04AC2E2-AFB1-49C7-9738-5D95E607145F}" srcOrd="0" destOrd="0" parTransId="{1F6671A9-C206-419D-BF09-15E48AE58002}" sibTransId="{88C4C495-F5C1-4649-9DF3-EC554E036DF3}"/>
    <dgm:cxn modelId="{7ECAD597-3BFE-4443-B4B7-CA8B58AC1B24}" srcId="{DBD27021-7E56-4551-B1CB-57172BA40F56}" destId="{B1FD0DEF-F52A-4D8D-B91B-D5E28470D9BE}" srcOrd="2" destOrd="0" parTransId="{657D2B1D-32A8-4C6B-B231-E118F24CB6ED}" sibTransId="{5365F2BD-97BD-4FDF-880A-6AFBB6F37B82}"/>
    <dgm:cxn modelId="{4A9FAA9B-6009-4F42-B7A7-7B41CB382516}" srcId="{DBD27021-7E56-4551-B1CB-57172BA40F56}" destId="{F521D9EE-8986-483F-AD6A-BB2EA4572007}" srcOrd="1" destOrd="0" parTransId="{476953EB-D981-45C7-9590-9D44A395BCB4}" sibTransId="{3DB2A854-F42C-498C-B33D-D6A527836C06}"/>
    <dgm:cxn modelId="{84AA07B4-7ED1-4D92-BA0D-0FC637CA55F3}" srcId="{DBD27021-7E56-4551-B1CB-57172BA40F56}" destId="{437523F7-5C77-4DBA-8A05-CC614A4AB765}" srcOrd="0" destOrd="0" parTransId="{B3B83762-CAB6-4AD2-ADC4-4EA177B63572}" sibTransId="{B9173354-8384-4B81-A61E-8451C42C1F2D}"/>
    <dgm:cxn modelId="{31A0B0B7-EB41-1743-98F5-D3214DA4079D}" type="presOf" srcId="{C04AC2E2-AFB1-49C7-9738-5D95E607145F}" destId="{37022802-F1D9-C342-BA7F-FAA1325ED6FA}" srcOrd="0" destOrd="0" presId="urn:microsoft.com/office/officeart/2005/8/layout/list1"/>
    <dgm:cxn modelId="{3E5C29FE-026F-4747-B7DE-5337902D5C9F}" type="presOf" srcId="{437523F7-5C77-4DBA-8A05-CC614A4AB765}" destId="{49549B62-5FFF-2F42-9402-8478CE71A7B9}" srcOrd="0" destOrd="0" presId="urn:microsoft.com/office/officeart/2005/8/layout/list1"/>
    <dgm:cxn modelId="{844F3F21-AFCC-4E44-84D3-1C57E7B8A1D8}" type="presParOf" srcId="{8CC07B3D-D96F-8741-A7F1-E35D5085B7BC}" destId="{D04AEFA1-A06A-E348-A453-C99054DEE900}" srcOrd="0" destOrd="0" presId="urn:microsoft.com/office/officeart/2005/8/layout/list1"/>
    <dgm:cxn modelId="{A1647766-9FAD-6A4C-AF74-1C7F0635EFB6}" type="presParOf" srcId="{D04AEFA1-A06A-E348-A453-C99054DEE900}" destId="{49549B62-5FFF-2F42-9402-8478CE71A7B9}" srcOrd="0" destOrd="0" presId="urn:microsoft.com/office/officeart/2005/8/layout/list1"/>
    <dgm:cxn modelId="{4F289E2A-5026-5343-87E2-DF31A33071CE}" type="presParOf" srcId="{D04AEFA1-A06A-E348-A453-C99054DEE900}" destId="{9AC00E68-0C8E-0E48-BF6C-48685BABF852}" srcOrd="1" destOrd="0" presId="urn:microsoft.com/office/officeart/2005/8/layout/list1"/>
    <dgm:cxn modelId="{5536FBE8-3651-1E4D-8DC9-C0DFAB002D92}" type="presParOf" srcId="{8CC07B3D-D96F-8741-A7F1-E35D5085B7BC}" destId="{8923B82C-31AF-CF43-A30F-37C67C24F12C}" srcOrd="1" destOrd="0" presId="urn:microsoft.com/office/officeart/2005/8/layout/list1"/>
    <dgm:cxn modelId="{8DABAD16-3EF5-3A4B-BAF9-7B36E09598CC}" type="presParOf" srcId="{8CC07B3D-D96F-8741-A7F1-E35D5085B7BC}" destId="{4335245B-1137-6D41-9D75-FFC410915CB0}" srcOrd="2" destOrd="0" presId="urn:microsoft.com/office/officeart/2005/8/layout/list1"/>
    <dgm:cxn modelId="{088EF3A9-576E-864A-BD95-DE4535D7EF7B}" type="presParOf" srcId="{8CC07B3D-D96F-8741-A7F1-E35D5085B7BC}" destId="{6012F951-B50D-D94C-85A1-06628C942FB5}" srcOrd="3" destOrd="0" presId="urn:microsoft.com/office/officeart/2005/8/layout/list1"/>
    <dgm:cxn modelId="{E76A9B67-8D43-5444-BE96-E94EEB193F2A}" type="presParOf" srcId="{8CC07B3D-D96F-8741-A7F1-E35D5085B7BC}" destId="{818B6A66-D043-B14A-A2CD-CD9AB4025214}" srcOrd="4" destOrd="0" presId="urn:microsoft.com/office/officeart/2005/8/layout/list1"/>
    <dgm:cxn modelId="{4E8D34AE-E61A-DD40-9B64-C3187AF6F3C7}" type="presParOf" srcId="{818B6A66-D043-B14A-A2CD-CD9AB4025214}" destId="{8365DE0E-E7C0-DF42-92D6-0687386A5C62}" srcOrd="0" destOrd="0" presId="urn:microsoft.com/office/officeart/2005/8/layout/list1"/>
    <dgm:cxn modelId="{2D9DC0EB-65DC-2948-93F8-DD38D667742C}" type="presParOf" srcId="{818B6A66-D043-B14A-A2CD-CD9AB4025214}" destId="{D27433FC-C992-DF4F-AC7F-3384002346A6}" srcOrd="1" destOrd="0" presId="urn:microsoft.com/office/officeart/2005/8/layout/list1"/>
    <dgm:cxn modelId="{557954FC-460A-5142-897A-48B7F7351CD4}" type="presParOf" srcId="{8CC07B3D-D96F-8741-A7F1-E35D5085B7BC}" destId="{00D71F52-3D50-EE47-B800-01C6C2EB62E9}" srcOrd="5" destOrd="0" presId="urn:microsoft.com/office/officeart/2005/8/layout/list1"/>
    <dgm:cxn modelId="{DEAF36B0-984A-FF44-824E-D7CB50C442EA}" type="presParOf" srcId="{8CC07B3D-D96F-8741-A7F1-E35D5085B7BC}" destId="{FE0404F0-BAB9-474F-BCB8-2600C8CABA23}" srcOrd="6" destOrd="0" presId="urn:microsoft.com/office/officeart/2005/8/layout/list1"/>
    <dgm:cxn modelId="{9AB00295-B314-5944-AB05-3551AFE40DD7}" type="presParOf" srcId="{8CC07B3D-D96F-8741-A7F1-E35D5085B7BC}" destId="{FFB73DF0-18B2-FB4E-8548-5BF7D5A24A09}" srcOrd="7" destOrd="0" presId="urn:microsoft.com/office/officeart/2005/8/layout/list1"/>
    <dgm:cxn modelId="{0DF108AD-7607-4A40-8398-50C178BD9C3F}" type="presParOf" srcId="{8CC07B3D-D96F-8741-A7F1-E35D5085B7BC}" destId="{64CAF264-8E59-D24E-8A81-F9C91DC50901}" srcOrd="8" destOrd="0" presId="urn:microsoft.com/office/officeart/2005/8/layout/list1"/>
    <dgm:cxn modelId="{E17A1463-ADBC-0948-B4BB-F211851954BD}" type="presParOf" srcId="{64CAF264-8E59-D24E-8A81-F9C91DC50901}" destId="{E1B6C117-5C68-5342-A1A1-CC7644DCA864}" srcOrd="0" destOrd="0" presId="urn:microsoft.com/office/officeart/2005/8/layout/list1"/>
    <dgm:cxn modelId="{708FFD71-B195-2F4D-ABD6-516BF3B65558}" type="presParOf" srcId="{64CAF264-8E59-D24E-8A81-F9C91DC50901}" destId="{2016A243-305D-C440-80D5-42E4073AF67D}" srcOrd="1" destOrd="0" presId="urn:microsoft.com/office/officeart/2005/8/layout/list1"/>
    <dgm:cxn modelId="{B3D7D4AF-9C2E-994E-969D-12A9EF8B9D9B}" type="presParOf" srcId="{8CC07B3D-D96F-8741-A7F1-E35D5085B7BC}" destId="{F9476B5C-6D3A-A043-A6A2-E207E90C34CC}" srcOrd="9" destOrd="0" presId="urn:microsoft.com/office/officeart/2005/8/layout/list1"/>
    <dgm:cxn modelId="{1A7BCAAC-C5FC-D14C-89DD-0150C2A109F6}" type="presParOf" srcId="{8CC07B3D-D96F-8741-A7F1-E35D5085B7BC}" destId="{37022802-F1D9-C342-BA7F-FAA1325ED6F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BFE9C-07C5-EB46-A81C-02C9D0FBEA22}">
      <dsp:nvSpPr>
        <dsp:cNvPr id="0" name=""/>
        <dsp:cNvSpPr/>
      </dsp:nvSpPr>
      <dsp:spPr>
        <a:xfrm>
          <a:off x="702367" y="0"/>
          <a:ext cx="8335195" cy="406759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78AE3-3278-FA4E-BD87-539D77A88073}">
      <dsp:nvSpPr>
        <dsp:cNvPr id="0" name=""/>
        <dsp:cNvSpPr/>
      </dsp:nvSpPr>
      <dsp:spPr>
        <a:xfrm>
          <a:off x="278381" y="1273352"/>
          <a:ext cx="2177646" cy="16270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Pre-Evaluation</a:t>
          </a:r>
        </a:p>
        <a:p>
          <a:pPr marL="0" lvl="0" indent="0" algn="l" defTabSz="533400">
            <a:lnSpc>
              <a:spcPct val="90000"/>
            </a:lnSpc>
            <a:spcBef>
              <a:spcPct val="0"/>
            </a:spcBef>
            <a:spcAft>
              <a:spcPct val="35000"/>
            </a:spcAft>
            <a:buNone/>
          </a:pPr>
          <a:endParaRPr lang="en-US" sz="500" b="1" kern="1200" dirty="0"/>
        </a:p>
        <a:p>
          <a:pPr marL="57150" lvl="1" indent="-57150" algn="l" defTabSz="400050">
            <a:lnSpc>
              <a:spcPct val="90000"/>
            </a:lnSpc>
            <a:spcBef>
              <a:spcPct val="0"/>
            </a:spcBef>
            <a:spcAft>
              <a:spcPct val="15000"/>
            </a:spcAft>
            <a:buChar char="•"/>
          </a:pPr>
          <a:r>
            <a:rPr lang="en-US" sz="900" kern="1200" dirty="0"/>
            <a:t>Women less likely to move from diagnosis to evaluation for LT in multicenter Pennsylvania cohort (p&lt;0.001)</a:t>
          </a:r>
        </a:p>
      </dsp:txBody>
      <dsp:txXfrm>
        <a:off x="357806" y="1352777"/>
        <a:ext cx="2018796" cy="1468188"/>
      </dsp:txXfrm>
    </dsp:sp>
    <dsp:sp modelId="{E8479236-1BF1-1B47-B91E-51A081548E61}">
      <dsp:nvSpPr>
        <dsp:cNvPr id="0" name=""/>
        <dsp:cNvSpPr/>
      </dsp:nvSpPr>
      <dsp:spPr>
        <a:xfrm>
          <a:off x="2543939" y="1220278"/>
          <a:ext cx="2177646" cy="16270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Evaluation</a:t>
          </a:r>
        </a:p>
        <a:p>
          <a:pPr marL="0" lvl="0" indent="0" algn="l" defTabSz="533400">
            <a:lnSpc>
              <a:spcPct val="90000"/>
            </a:lnSpc>
            <a:spcBef>
              <a:spcPct val="0"/>
            </a:spcBef>
            <a:spcAft>
              <a:spcPct val="35000"/>
            </a:spcAft>
            <a:buNone/>
          </a:pPr>
          <a:endParaRPr lang="en-US" sz="500" b="1" kern="1200" dirty="0"/>
        </a:p>
        <a:p>
          <a:pPr marL="57150" lvl="1" indent="-57150" algn="l" defTabSz="400050">
            <a:lnSpc>
              <a:spcPct val="90000"/>
            </a:lnSpc>
            <a:spcBef>
              <a:spcPct val="0"/>
            </a:spcBef>
            <a:spcAft>
              <a:spcPct val="15000"/>
            </a:spcAft>
            <a:buChar char="•"/>
          </a:pPr>
          <a:r>
            <a:rPr lang="en-US" sz="900" b="0" i="0" kern="1200" dirty="0"/>
            <a:t>In  a Michigan cohort the % of women </a:t>
          </a:r>
          <a:r>
            <a:rPr lang="en-US" sz="900" b="1" i="0" kern="1200" dirty="0"/>
            <a:t>not</a:t>
          </a:r>
          <a:r>
            <a:rPr lang="en-US" sz="900" b="0" i="0" kern="1200" dirty="0"/>
            <a:t> listed due to active substance use was higher than in men(42% versus 35%)</a:t>
          </a:r>
          <a:endParaRPr lang="en-US" sz="900" kern="1200" dirty="0"/>
        </a:p>
      </dsp:txBody>
      <dsp:txXfrm>
        <a:off x="2623364" y="1299703"/>
        <a:ext cx="2018796" cy="1468188"/>
      </dsp:txXfrm>
    </dsp:sp>
    <dsp:sp modelId="{88F2ACA1-3792-E942-86A2-FDBBD594C26B}">
      <dsp:nvSpPr>
        <dsp:cNvPr id="0" name=""/>
        <dsp:cNvSpPr/>
      </dsp:nvSpPr>
      <dsp:spPr>
        <a:xfrm>
          <a:off x="5084526" y="1220278"/>
          <a:ext cx="2177646" cy="16270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Waitlist/Allocation</a:t>
          </a:r>
        </a:p>
        <a:p>
          <a:pPr marL="0" lvl="0" indent="0" algn="l" defTabSz="533400">
            <a:lnSpc>
              <a:spcPct val="90000"/>
            </a:lnSpc>
            <a:spcBef>
              <a:spcPct val="0"/>
            </a:spcBef>
            <a:spcAft>
              <a:spcPct val="35000"/>
            </a:spcAft>
            <a:buNone/>
          </a:pPr>
          <a:endParaRPr lang="en-US" sz="500" b="1" kern="1200" dirty="0"/>
        </a:p>
        <a:p>
          <a:pPr marL="57150" lvl="1" indent="-57150" algn="l" defTabSz="400050">
            <a:lnSpc>
              <a:spcPct val="90000"/>
            </a:lnSpc>
            <a:spcBef>
              <a:spcPct val="0"/>
            </a:spcBef>
            <a:spcAft>
              <a:spcPct val="15000"/>
            </a:spcAft>
            <a:buChar char="•"/>
          </a:pPr>
          <a:r>
            <a:rPr lang="en-US" sz="900" kern="1200" dirty="0"/>
            <a:t>Women have 15-30% higher waitlist mortality than men</a:t>
          </a:r>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a:t>20-30% less likely to undergo LT</a:t>
          </a:r>
        </a:p>
      </dsp:txBody>
      <dsp:txXfrm>
        <a:off x="5163951" y="1299703"/>
        <a:ext cx="2018796" cy="1468188"/>
      </dsp:txXfrm>
    </dsp:sp>
    <dsp:sp modelId="{72DD5EB4-5E8D-1044-98D1-FDA693B1FBAB}">
      <dsp:nvSpPr>
        <dsp:cNvPr id="0" name=""/>
        <dsp:cNvSpPr/>
      </dsp:nvSpPr>
      <dsp:spPr>
        <a:xfrm>
          <a:off x="7625113" y="1220278"/>
          <a:ext cx="2177646" cy="16270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Post-OLT</a:t>
          </a:r>
        </a:p>
        <a:p>
          <a:pPr marL="0" lvl="0" indent="0" algn="l" defTabSz="533400">
            <a:lnSpc>
              <a:spcPct val="90000"/>
            </a:lnSpc>
            <a:spcBef>
              <a:spcPct val="0"/>
            </a:spcBef>
            <a:spcAft>
              <a:spcPct val="35000"/>
            </a:spcAft>
            <a:buNone/>
          </a:pPr>
          <a:endParaRPr lang="en-US" sz="500" b="1" kern="1200" dirty="0"/>
        </a:p>
        <a:p>
          <a:pPr marL="57150" lvl="1" indent="-57150" algn="l" defTabSz="400050">
            <a:lnSpc>
              <a:spcPct val="90000"/>
            </a:lnSpc>
            <a:spcBef>
              <a:spcPct val="0"/>
            </a:spcBef>
            <a:spcAft>
              <a:spcPct val="15000"/>
            </a:spcAft>
            <a:buChar char="•"/>
          </a:pPr>
          <a:r>
            <a:rPr lang="en-US" sz="900" kern="1200" dirty="0"/>
            <a:t>Lower quality of life scores in women:</a:t>
          </a:r>
        </a:p>
        <a:p>
          <a:pPr marL="114300" lvl="2" indent="-57150" algn="l" defTabSz="400050">
            <a:lnSpc>
              <a:spcPct val="90000"/>
            </a:lnSpc>
            <a:spcBef>
              <a:spcPct val="0"/>
            </a:spcBef>
            <a:spcAft>
              <a:spcPct val="15000"/>
            </a:spcAft>
            <a:buChar char="•"/>
          </a:pPr>
          <a:r>
            <a:rPr lang="en-US" sz="900" kern="1200" dirty="0"/>
            <a:t>Psychosocial adjustment</a:t>
          </a:r>
        </a:p>
        <a:p>
          <a:pPr marL="114300" lvl="2" indent="-57150" algn="l" defTabSz="400050">
            <a:lnSpc>
              <a:spcPct val="90000"/>
            </a:lnSpc>
            <a:spcBef>
              <a:spcPct val="0"/>
            </a:spcBef>
            <a:spcAft>
              <a:spcPct val="15000"/>
            </a:spcAft>
            <a:buChar char="•"/>
          </a:pPr>
          <a:r>
            <a:rPr lang="en-US" sz="900" kern="1200" dirty="0"/>
            <a:t>Physical distress</a:t>
          </a:r>
        </a:p>
        <a:p>
          <a:pPr marL="114300" lvl="2" indent="-57150" algn="l" defTabSz="400050">
            <a:lnSpc>
              <a:spcPct val="90000"/>
            </a:lnSpc>
            <a:spcBef>
              <a:spcPct val="0"/>
            </a:spcBef>
            <a:spcAft>
              <a:spcPct val="15000"/>
            </a:spcAft>
            <a:buChar char="•"/>
          </a:pPr>
          <a:r>
            <a:rPr lang="en-US" sz="900" kern="1200" dirty="0"/>
            <a:t>Personal function</a:t>
          </a:r>
        </a:p>
      </dsp:txBody>
      <dsp:txXfrm>
        <a:off x="7704538" y="1299703"/>
        <a:ext cx="2018796" cy="14681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8D524-239C-6149-8B4C-B5683368CF69}">
      <dsp:nvSpPr>
        <dsp:cNvPr id="0" name=""/>
        <dsp:cNvSpPr/>
      </dsp:nvSpPr>
      <dsp:spPr>
        <a:xfrm>
          <a:off x="2051794" y="549"/>
          <a:ext cx="1890811" cy="1890811"/>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Justice strengthens trust </a:t>
          </a:r>
        </a:p>
      </dsp:txBody>
      <dsp:txXfrm>
        <a:off x="2328697" y="277452"/>
        <a:ext cx="1337005" cy="1337005"/>
      </dsp:txXfrm>
    </dsp:sp>
    <dsp:sp modelId="{FCCC7CCA-5401-964A-B18A-403520D6AB39}">
      <dsp:nvSpPr>
        <dsp:cNvPr id="0" name=""/>
        <dsp:cNvSpPr/>
      </dsp:nvSpPr>
      <dsp:spPr>
        <a:xfrm rot="3600000">
          <a:off x="3448548" y="1844265"/>
          <a:ext cx="503018" cy="63814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486274" y="1906551"/>
        <a:ext cx="352113" cy="382888"/>
      </dsp:txXfrm>
    </dsp:sp>
    <dsp:sp modelId="{0BBFD3DA-8E46-B24C-9977-224C4848FFC5}">
      <dsp:nvSpPr>
        <dsp:cNvPr id="0" name=""/>
        <dsp:cNvSpPr/>
      </dsp:nvSpPr>
      <dsp:spPr>
        <a:xfrm>
          <a:off x="3471745" y="2459977"/>
          <a:ext cx="1890811" cy="189081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Trust increases participation </a:t>
          </a:r>
        </a:p>
      </dsp:txBody>
      <dsp:txXfrm>
        <a:off x="3748648" y="2736880"/>
        <a:ext cx="1337005" cy="1337005"/>
      </dsp:txXfrm>
    </dsp:sp>
    <dsp:sp modelId="{1E857D3F-6571-9749-A9D7-39E27AC153B0}">
      <dsp:nvSpPr>
        <dsp:cNvPr id="0" name=""/>
        <dsp:cNvSpPr/>
      </dsp:nvSpPr>
      <dsp:spPr>
        <a:xfrm rot="10800000">
          <a:off x="2759927" y="3086308"/>
          <a:ext cx="503018" cy="63814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910832" y="3213938"/>
        <a:ext cx="352113" cy="382888"/>
      </dsp:txXfrm>
    </dsp:sp>
    <dsp:sp modelId="{C82513EE-5E49-3D47-A9FF-2842C840CB4A}">
      <dsp:nvSpPr>
        <dsp:cNvPr id="0" name=""/>
        <dsp:cNvSpPr/>
      </dsp:nvSpPr>
      <dsp:spPr>
        <a:xfrm>
          <a:off x="631842" y="2459977"/>
          <a:ext cx="1890811" cy="1890811"/>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Participation reinforces justice</a:t>
          </a:r>
        </a:p>
      </dsp:txBody>
      <dsp:txXfrm>
        <a:off x="908745" y="2736880"/>
        <a:ext cx="1337005" cy="1337005"/>
      </dsp:txXfrm>
    </dsp:sp>
    <dsp:sp modelId="{DD94DE75-D464-1142-99EB-3B9ECE5D2E22}">
      <dsp:nvSpPr>
        <dsp:cNvPr id="0" name=""/>
        <dsp:cNvSpPr/>
      </dsp:nvSpPr>
      <dsp:spPr>
        <a:xfrm rot="18000000">
          <a:off x="2028596" y="1868923"/>
          <a:ext cx="503018" cy="63814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066322" y="2061897"/>
        <a:ext cx="352113" cy="382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5245B-1137-6D41-9D75-FFC410915CB0}">
      <dsp:nvSpPr>
        <dsp:cNvPr id="0" name=""/>
        <dsp:cNvSpPr/>
      </dsp:nvSpPr>
      <dsp:spPr>
        <a:xfrm>
          <a:off x="0" y="292871"/>
          <a:ext cx="10131425" cy="5795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C00E68-0C8E-0E48-BF6C-48685BABF852}">
      <dsp:nvSpPr>
        <dsp:cNvPr id="0" name=""/>
        <dsp:cNvSpPr/>
      </dsp:nvSpPr>
      <dsp:spPr>
        <a:xfrm>
          <a:off x="506571" y="21180"/>
          <a:ext cx="7091997" cy="678960"/>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061" tIns="0" rIns="268061" bIns="0" numCol="1" spcCol="1270" anchor="ctr" anchorCtr="0">
          <a:noAutofit/>
        </a:bodyPr>
        <a:lstStyle/>
        <a:p>
          <a:pPr marL="0" lvl="0" indent="0" algn="l" defTabSz="1022350">
            <a:lnSpc>
              <a:spcPct val="90000"/>
            </a:lnSpc>
            <a:spcBef>
              <a:spcPct val="0"/>
            </a:spcBef>
            <a:spcAft>
              <a:spcPct val="35000"/>
            </a:spcAft>
            <a:buNone/>
          </a:pPr>
          <a:r>
            <a:rPr lang="en-US" sz="2300" b="1" kern="1200" dirty="0"/>
            <a:t>National transplant equity metrics</a:t>
          </a:r>
          <a:endParaRPr lang="en-US" sz="2300" kern="1200" dirty="0"/>
        </a:p>
      </dsp:txBody>
      <dsp:txXfrm>
        <a:off x="539715" y="54324"/>
        <a:ext cx="7025709" cy="612672"/>
      </dsp:txXfrm>
    </dsp:sp>
    <dsp:sp modelId="{FE0404F0-BAB9-474F-BCB8-2600C8CABA23}">
      <dsp:nvSpPr>
        <dsp:cNvPr id="0" name=""/>
        <dsp:cNvSpPr/>
      </dsp:nvSpPr>
      <dsp:spPr>
        <a:xfrm>
          <a:off x="0" y="1149480"/>
          <a:ext cx="10131425" cy="5795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7433FC-C992-DF4F-AC7F-3384002346A6}">
      <dsp:nvSpPr>
        <dsp:cNvPr id="0" name=""/>
        <dsp:cNvSpPr/>
      </dsp:nvSpPr>
      <dsp:spPr>
        <a:xfrm>
          <a:off x="506571" y="1064460"/>
          <a:ext cx="7091997"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061" tIns="0" rIns="268061" bIns="0" numCol="1" spcCol="1270" anchor="ctr" anchorCtr="0">
          <a:noAutofit/>
        </a:bodyPr>
        <a:lstStyle/>
        <a:p>
          <a:pPr marL="0" lvl="0" indent="0" algn="l" defTabSz="1022350">
            <a:lnSpc>
              <a:spcPct val="90000"/>
            </a:lnSpc>
            <a:spcBef>
              <a:spcPct val="0"/>
            </a:spcBef>
            <a:spcAft>
              <a:spcPct val="35000"/>
            </a:spcAft>
            <a:buNone/>
          </a:pPr>
          <a:r>
            <a:rPr lang="en-US" sz="2300" b="1" kern="1200" dirty="0"/>
            <a:t>Early social needs and health literacy screening</a:t>
          </a:r>
          <a:endParaRPr lang="en-US" sz="2300" kern="1200" dirty="0"/>
        </a:p>
      </dsp:txBody>
      <dsp:txXfrm>
        <a:off x="539715" y="1097604"/>
        <a:ext cx="7025709" cy="612672"/>
      </dsp:txXfrm>
    </dsp:sp>
    <dsp:sp modelId="{37022802-F1D9-C342-BA7F-FAA1325ED6FA}">
      <dsp:nvSpPr>
        <dsp:cNvPr id="0" name=""/>
        <dsp:cNvSpPr/>
      </dsp:nvSpPr>
      <dsp:spPr>
        <a:xfrm>
          <a:off x="0" y="2447219"/>
          <a:ext cx="10131425" cy="5795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6311" tIns="479044" rIns="786311"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dirty="0"/>
        </a:p>
      </dsp:txBody>
      <dsp:txXfrm>
        <a:off x="0" y="2447219"/>
        <a:ext cx="10131425" cy="579599"/>
      </dsp:txXfrm>
    </dsp:sp>
    <dsp:sp modelId="{2016A243-305D-C440-80D5-42E4073AF67D}">
      <dsp:nvSpPr>
        <dsp:cNvPr id="0" name=""/>
        <dsp:cNvSpPr/>
      </dsp:nvSpPr>
      <dsp:spPr>
        <a:xfrm>
          <a:off x="506571" y="2107740"/>
          <a:ext cx="7091997"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061" tIns="0" rIns="268061" bIns="0" numCol="1" spcCol="1270" anchor="ctr" anchorCtr="0">
          <a:noAutofit/>
        </a:bodyPr>
        <a:lstStyle/>
        <a:p>
          <a:pPr marL="0" lvl="0" indent="0" algn="l" defTabSz="1022350">
            <a:lnSpc>
              <a:spcPct val="90000"/>
            </a:lnSpc>
            <a:spcBef>
              <a:spcPct val="0"/>
            </a:spcBef>
            <a:spcAft>
              <a:spcPct val="35000"/>
            </a:spcAft>
            <a:buNone/>
          </a:pPr>
          <a:r>
            <a:rPr lang="en-US" sz="2300" b="1" kern="1200" dirty="0"/>
            <a:t>Access to transplant care pathways</a:t>
          </a:r>
          <a:endParaRPr lang="en-US" sz="2300" kern="1200" dirty="0"/>
        </a:p>
      </dsp:txBody>
      <dsp:txXfrm>
        <a:off x="539715" y="2140884"/>
        <a:ext cx="7025709"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7ABC0-80E1-CD4C-9CDC-E838AA958E0F}"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7D8A4-12B5-B548-A657-66A473D5118B}" type="slidenum">
              <a:rPr lang="en-US" smtClean="0"/>
              <a:t>‹#›</a:t>
            </a:fld>
            <a:endParaRPr lang="en-US"/>
          </a:p>
        </p:txBody>
      </p:sp>
    </p:spTree>
    <p:extLst>
      <p:ext uri="{BB962C8B-B14F-4D97-AF65-F5344CB8AC3E}">
        <p14:creationId xmlns:p14="http://schemas.microsoft.com/office/powerpoint/2010/main" val="2461199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Even after learning these ethical constructs, I kept asking myself—what about justice? Where was the structural accountability to ensure fair access to transplantation? Ethical principles guided decisions, but justice felt like an afterthought."</a:t>
            </a:r>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3</a:t>
            </a:fld>
            <a:endParaRPr lang="en-US"/>
          </a:p>
        </p:txBody>
      </p:sp>
    </p:spTree>
    <p:extLst>
      <p:ext uri="{BB962C8B-B14F-4D97-AF65-F5344CB8AC3E}">
        <p14:creationId xmlns:p14="http://schemas.microsoft.com/office/powerpoint/2010/main" val="815004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 is the only cure to solve that problem. There have been steady increases in the number of transplants and donors but numbers on waitlist remain high.</a:t>
            </a:r>
          </a:p>
        </p:txBody>
      </p:sp>
      <p:sp>
        <p:nvSpPr>
          <p:cNvPr id="4" name="Slide Number Placeholder 3"/>
          <p:cNvSpPr>
            <a:spLocks noGrp="1"/>
          </p:cNvSpPr>
          <p:nvPr>
            <p:ph type="sldNum" sz="quarter" idx="5"/>
          </p:nvPr>
        </p:nvSpPr>
        <p:spPr/>
        <p:txBody>
          <a:bodyPr/>
          <a:lstStyle/>
          <a:p>
            <a:fld id="{E52B4240-F633-214D-81F6-68B71CC542DA}" type="slidenum">
              <a:rPr lang="en-US" smtClean="0"/>
              <a:t>16</a:t>
            </a:fld>
            <a:endParaRPr lang="en-US"/>
          </a:p>
        </p:txBody>
      </p:sp>
    </p:spTree>
    <p:extLst>
      <p:ext uri="{BB962C8B-B14F-4D97-AF65-F5344CB8AC3E}">
        <p14:creationId xmlns:p14="http://schemas.microsoft.com/office/powerpoint/2010/main" val="1570176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Women were also less likely to undergo LT in that cohort</a:t>
            </a:r>
          </a:p>
        </p:txBody>
      </p:sp>
    </p:spTree>
    <p:extLst>
      <p:ext uri="{BB962C8B-B14F-4D97-AF65-F5344CB8AC3E}">
        <p14:creationId xmlns:p14="http://schemas.microsoft.com/office/powerpoint/2010/main" val="1327677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having little data about the completion rate of each step.  We know very little about which patients are having the hardest time.  </a:t>
            </a:r>
          </a:p>
          <a:p>
            <a:endParaRPr lang="en-US" dirty="0"/>
          </a:p>
          <a:p>
            <a:r>
              <a:rPr lang="en-US" dirty="0"/>
              <a:t>When we looked at our data of who is even referred for LT.  Mind you we are that we are the only LT center in the state. Only 6% of the referral population was Black, despite  The Black population of IN is 11-12%</a:t>
            </a:r>
          </a:p>
          <a:p>
            <a:endParaRPr lang="en-US" dirty="0"/>
          </a:p>
          <a:p>
            <a:r>
              <a:rPr lang="en-US" dirty="0"/>
              <a:t>When we look at those who were waitlisted, you were less likely to be waitlisted if you lived in the highest poverty areas,  you were not “Other race”.</a:t>
            </a:r>
          </a:p>
        </p:txBody>
      </p:sp>
      <p:sp>
        <p:nvSpPr>
          <p:cNvPr id="4" name="Slide Number Placeholder 3"/>
          <p:cNvSpPr>
            <a:spLocks noGrp="1"/>
          </p:cNvSpPr>
          <p:nvPr>
            <p:ph type="sldNum" sz="quarter" idx="5"/>
          </p:nvPr>
        </p:nvSpPr>
        <p:spPr/>
        <p:txBody>
          <a:bodyPr/>
          <a:lstStyle/>
          <a:p>
            <a:fld id="{CDDF5A01-18A4-1742-B53E-B8BD3F98E628}" type="slidenum">
              <a:rPr lang="en-US" smtClean="0"/>
              <a:t>20</a:t>
            </a:fld>
            <a:endParaRPr lang="en-US"/>
          </a:p>
        </p:txBody>
      </p:sp>
    </p:spTree>
    <p:extLst>
      <p:ext uri="{BB962C8B-B14F-4D97-AF65-F5344CB8AC3E}">
        <p14:creationId xmlns:p14="http://schemas.microsoft.com/office/powerpoint/2010/main" val="3166072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21</a:t>
            </a:fld>
            <a:endParaRPr lang="en-US"/>
          </a:p>
        </p:txBody>
      </p:sp>
    </p:spTree>
    <p:extLst>
      <p:ext uri="{BB962C8B-B14F-4D97-AF65-F5344CB8AC3E}">
        <p14:creationId xmlns:p14="http://schemas.microsoft.com/office/powerpoint/2010/main" val="3831556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33333"/>
                </a:solidFill>
                <a:effectLst/>
                <a:latin typeface="Fira Sans" panose="020B0503050000020004" pitchFamily="34" charset="0"/>
              </a:rPr>
              <a:t>First, in a universally insured health care system, rates of LT are similar for those residing in neighborhoods with the highest proportions of immigrants and racial minorities compared to the least diverse neighborhoods. However, our data also demonstrate that those individuals living in the lowest‐income and most vulnerable neighborhoods for housing instability and material resources had a &gt;40% lower rate of transplant after accounting for important confounders. These results suggest that although universal access to health care can help mitigate racial/ethnic disparities, other SDOH related to income and housing continue to perpetuate inequality in access to LT.</a:t>
            </a:r>
            <a:endParaRPr lang="en-US" dirty="0"/>
          </a:p>
        </p:txBody>
      </p:sp>
      <p:sp>
        <p:nvSpPr>
          <p:cNvPr id="4" name="Slide Number Placeholder 3"/>
          <p:cNvSpPr>
            <a:spLocks noGrp="1"/>
          </p:cNvSpPr>
          <p:nvPr>
            <p:ph type="sldNum" sz="quarter" idx="5"/>
          </p:nvPr>
        </p:nvSpPr>
        <p:spPr/>
        <p:txBody>
          <a:bodyPr/>
          <a:lstStyle/>
          <a:p>
            <a:fld id="{D0882A58-295E-D649-8A30-482B64D5712A}" type="slidenum">
              <a:rPr lang="en-US" smtClean="0"/>
              <a:t>22</a:t>
            </a:fld>
            <a:endParaRPr lang="en-US"/>
          </a:p>
        </p:txBody>
      </p:sp>
    </p:spTree>
    <p:extLst>
      <p:ext uri="{BB962C8B-B14F-4D97-AF65-F5344CB8AC3E}">
        <p14:creationId xmlns:p14="http://schemas.microsoft.com/office/powerpoint/2010/main" val="3080252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23</a:t>
            </a:fld>
            <a:endParaRPr lang="en-US"/>
          </a:p>
        </p:txBody>
      </p:sp>
    </p:spTree>
    <p:extLst>
      <p:ext uri="{BB962C8B-B14F-4D97-AF65-F5344CB8AC3E}">
        <p14:creationId xmlns:p14="http://schemas.microsoft.com/office/powerpoint/2010/main" val="2182099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u="none" strike="noStrike" dirty="0">
                <a:solidFill>
                  <a:srgbClr val="000000"/>
                </a:solidFill>
                <a:effectLst/>
              </a:rPr>
              <a:t>Justice in healthcare means fairness in treatment, resource allocation, and decision-making.</a:t>
            </a:r>
          </a:p>
          <a:p>
            <a:pPr marL="0" indent="0" algn="l">
              <a:buNone/>
            </a:pPr>
            <a:endParaRPr lang="en-US" i="0" u="none" strike="noStrike" dirty="0">
              <a:solidFill>
                <a:srgbClr val="000000"/>
              </a:solidFill>
              <a:effectLst/>
            </a:endParaRPr>
          </a:p>
          <a:p>
            <a:pPr algn="l">
              <a:buFont typeface="Arial" panose="020B0604020202020204" pitchFamily="34" charset="0"/>
              <a:buChar char="•"/>
            </a:pPr>
            <a:r>
              <a:rPr lang="en-US" i="0" u="none" strike="noStrike" dirty="0">
                <a:solidFill>
                  <a:srgbClr val="000000"/>
                </a:solidFill>
                <a:effectLst/>
              </a:rPr>
              <a:t>When justice is embedded in policies and practices, it builds public trust in the system.</a:t>
            </a:r>
          </a:p>
          <a:p>
            <a:pPr marL="0" indent="0" algn="l">
              <a:buNone/>
            </a:pPr>
            <a:endParaRPr lang="en-US" i="0" u="none" strike="noStrike" dirty="0">
              <a:solidFill>
                <a:srgbClr val="000000"/>
              </a:solidFill>
              <a:effectLst/>
            </a:endParaRPr>
          </a:p>
          <a:p>
            <a:pPr algn="l">
              <a:buFont typeface="Arial" panose="020B0604020202020204" pitchFamily="34" charset="0"/>
              <a:buChar char="•"/>
            </a:pPr>
            <a:r>
              <a:rPr lang="en-US" i="0" u="none" strike="noStrike" dirty="0">
                <a:solidFill>
                  <a:srgbClr val="000000"/>
                </a:solidFill>
                <a:effectLst/>
              </a:rPr>
              <a:t>People trust systems that they perceive as fair, transparent, and equitable.</a:t>
            </a:r>
          </a:p>
          <a:p>
            <a:pPr algn="l"/>
            <a:endParaRPr lang="en-US" b="1" i="0" u="none" strike="noStrike" dirty="0">
              <a:solidFill>
                <a:srgbClr val="000000"/>
              </a:solidFill>
              <a:effectLst/>
            </a:endParaRPr>
          </a:p>
          <a:p>
            <a:pPr algn="l"/>
            <a:endParaRPr lang="en-US" b="1" i="0" u="none" strike="noStrike" dirty="0">
              <a:solidFill>
                <a:srgbClr val="000000"/>
              </a:solidFill>
              <a:effectLst/>
            </a:endParaRPr>
          </a:p>
          <a:p>
            <a:pPr algn="l"/>
            <a:r>
              <a:rPr lang="en-US" b="1" i="0" u="none" strike="noStrike" dirty="0">
                <a:solidFill>
                  <a:srgbClr val="000000"/>
                </a:solidFill>
                <a:effectLst/>
              </a:rPr>
              <a:t>2️⃣ When Justice is Absent, Trust Erodes</a:t>
            </a:r>
          </a:p>
          <a:p>
            <a:pPr algn="l">
              <a:buFont typeface="Arial" panose="020B0604020202020204" pitchFamily="34" charset="0"/>
              <a:buChar char="•"/>
            </a:pPr>
            <a:r>
              <a:rPr lang="en-US" b="1" i="0" u="none" strike="noStrike" dirty="0">
                <a:solidFill>
                  <a:srgbClr val="000000"/>
                </a:solidFill>
                <a:effectLst/>
              </a:rPr>
              <a:t>Perceived injustice fuels mistrust.</a:t>
            </a:r>
            <a:endParaRPr lang="en-US" b="0" i="0" u="none" strike="noStrike" dirty="0">
              <a:solidFill>
                <a:srgbClr val="000000"/>
              </a:solidFill>
              <a:effectLst/>
            </a:endParaRPr>
          </a:p>
          <a:p>
            <a:pPr marL="742950" lvl="1" indent="-285750" algn="l">
              <a:buFont typeface="Arial" panose="020B0604020202020204" pitchFamily="34" charset="0"/>
              <a:buChar char="•"/>
            </a:pPr>
            <a:r>
              <a:rPr lang="en-US" b="0" i="0" u="none" strike="noStrike" dirty="0">
                <a:solidFill>
                  <a:srgbClr val="000000"/>
                </a:solidFill>
                <a:effectLst/>
              </a:rPr>
              <a:t>If </a:t>
            </a:r>
            <a:r>
              <a:rPr lang="en-US" b="1" i="0" u="none" strike="noStrike" dirty="0">
                <a:solidFill>
                  <a:srgbClr val="000000"/>
                </a:solidFill>
                <a:effectLst/>
              </a:rPr>
              <a:t>patients believe the transplant system is biased</a:t>
            </a:r>
            <a:r>
              <a:rPr lang="en-US" b="0" i="0" u="none" strike="noStrike" dirty="0">
                <a:solidFill>
                  <a:srgbClr val="000000"/>
                </a:solidFill>
                <a:effectLst/>
              </a:rPr>
              <a:t>, they may </a:t>
            </a:r>
            <a:r>
              <a:rPr lang="en-US" b="1" i="0" u="none" strike="noStrike" dirty="0">
                <a:solidFill>
                  <a:srgbClr val="000000"/>
                </a:solidFill>
                <a:effectLst/>
              </a:rPr>
              <a:t>opt out of organ donation</a:t>
            </a:r>
            <a:r>
              <a:rPr lang="en-US" b="0" i="0" u="none" strike="noStrike" dirty="0">
                <a:solidFill>
                  <a:srgbClr val="000000"/>
                </a:solidFill>
                <a:effectLst/>
              </a:rPr>
              <a:t> or </a:t>
            </a:r>
            <a:r>
              <a:rPr lang="en-US" b="1" i="0" u="none" strike="noStrike" dirty="0">
                <a:solidFill>
                  <a:srgbClr val="000000"/>
                </a:solidFill>
                <a:effectLst/>
              </a:rPr>
              <a:t>distrust medical recommendations</a:t>
            </a:r>
            <a:r>
              <a:rPr lang="en-US" b="0" i="0" u="none" strike="noStrike" dirty="0">
                <a:solidFill>
                  <a:srgbClr val="000000"/>
                </a:solidFill>
                <a:effectLst/>
              </a:rPr>
              <a:t>.</a:t>
            </a:r>
          </a:p>
          <a:p>
            <a:pPr marL="742950" lvl="1" indent="-285750" algn="l">
              <a:buFont typeface="Arial" panose="020B0604020202020204" pitchFamily="34" charset="0"/>
              <a:buChar char="•"/>
            </a:pPr>
            <a:r>
              <a:rPr lang="en-US" b="0" i="0" u="none" strike="noStrike" dirty="0">
                <a:solidFill>
                  <a:srgbClr val="000000"/>
                </a:solidFill>
                <a:effectLst/>
              </a:rPr>
              <a:t>Communities with </a:t>
            </a:r>
            <a:r>
              <a:rPr lang="en-US" b="1" i="0" u="none" strike="noStrike" dirty="0">
                <a:solidFill>
                  <a:srgbClr val="000000"/>
                </a:solidFill>
                <a:effectLst/>
              </a:rPr>
              <a:t>historical medical injustices (e.g., racial disparities in transplantation)</a:t>
            </a:r>
            <a:r>
              <a:rPr lang="en-US" b="0" i="0" u="none" strike="noStrike" dirty="0">
                <a:solidFill>
                  <a:srgbClr val="000000"/>
                </a:solidFill>
                <a:effectLst/>
              </a:rPr>
              <a:t> are </a:t>
            </a:r>
            <a:r>
              <a:rPr lang="en-US" b="1" i="0" u="none" strike="noStrike" dirty="0">
                <a:solidFill>
                  <a:srgbClr val="000000"/>
                </a:solidFill>
                <a:effectLst/>
              </a:rPr>
              <a:t>less likely to trust healthcare institutions</a:t>
            </a:r>
            <a:r>
              <a:rPr lang="en-US" b="0" i="0" u="none" strike="noStrike" dirty="0">
                <a:solidFill>
                  <a:srgbClr val="000000"/>
                </a:solidFill>
                <a:effectLst/>
              </a:rPr>
              <a:t>.</a:t>
            </a:r>
          </a:p>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26</a:t>
            </a:fld>
            <a:endParaRPr lang="en-US"/>
          </a:p>
        </p:txBody>
      </p:sp>
    </p:spTree>
    <p:extLst>
      <p:ext uri="{BB962C8B-B14F-4D97-AF65-F5344CB8AC3E}">
        <p14:creationId xmlns:p14="http://schemas.microsoft.com/office/powerpoint/2010/main" val="357951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27</a:t>
            </a:fld>
            <a:endParaRPr lang="en-US"/>
          </a:p>
        </p:txBody>
      </p:sp>
    </p:spTree>
    <p:extLst>
      <p:ext uri="{BB962C8B-B14F-4D97-AF65-F5344CB8AC3E}">
        <p14:creationId xmlns:p14="http://schemas.microsoft.com/office/powerpoint/2010/main" val="86395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30</a:t>
            </a:fld>
            <a:endParaRPr lang="en-US"/>
          </a:p>
        </p:txBody>
      </p:sp>
    </p:spTree>
    <p:extLst>
      <p:ext uri="{BB962C8B-B14F-4D97-AF65-F5344CB8AC3E}">
        <p14:creationId xmlns:p14="http://schemas.microsoft.com/office/powerpoint/2010/main" val="2283087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rPr>
              <a:t>Regulation as a Driver of Innovation</a:t>
            </a:r>
          </a:p>
          <a:p>
            <a:pPr algn="l">
              <a:buFont typeface="Arial" panose="020B0604020202020204" pitchFamily="34" charset="0"/>
              <a:buChar char="•"/>
            </a:pPr>
            <a:r>
              <a:rPr lang="en-US" b="1" i="0" u="none" strike="noStrike" dirty="0">
                <a:solidFill>
                  <a:srgbClr val="000000"/>
                </a:solidFill>
                <a:effectLst/>
              </a:rPr>
              <a:t>Hope alone won’t eliminate disparities—regulation creates accountability.</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Well-designed policies </a:t>
            </a:r>
            <a:r>
              <a:rPr lang="en-US" b="1" i="0" u="none" strike="noStrike" dirty="0">
                <a:solidFill>
                  <a:srgbClr val="000000"/>
                </a:solidFill>
                <a:effectLst/>
              </a:rPr>
              <a:t>force institutions to innovate</a:t>
            </a:r>
            <a:r>
              <a:rPr lang="en-US" b="0" i="0" u="none" strike="noStrike" dirty="0">
                <a:solidFill>
                  <a:srgbClr val="000000"/>
                </a:solidFill>
                <a:effectLst/>
              </a:rPr>
              <a:t>, adapt, and improve outcomes.</a:t>
            </a:r>
          </a:p>
          <a:p>
            <a:pPr algn="l">
              <a:buFont typeface="Arial" panose="020B0604020202020204" pitchFamily="34" charset="0"/>
              <a:buChar char="•"/>
            </a:pPr>
            <a:endParaRPr lang="en-US" b="0" i="0" u="none" strike="noStrike" dirty="0">
              <a:solidFill>
                <a:srgbClr val="000000"/>
              </a:solidFill>
              <a:effectLst/>
            </a:endParaRPr>
          </a:p>
          <a:p>
            <a:pPr algn="l"/>
            <a:r>
              <a:rPr lang="en-US" b="1" i="0" u="none" strike="noStrike" dirty="0">
                <a:solidFill>
                  <a:srgbClr val="000000"/>
                </a:solidFill>
                <a:effectLst/>
              </a:rPr>
              <a:t>Benefits of Thoughtful Regulation</a:t>
            </a:r>
          </a:p>
          <a:p>
            <a:pPr algn="l">
              <a:buFont typeface="Arial" panose="020B0604020202020204" pitchFamily="34" charset="0"/>
              <a:buChar char="•"/>
            </a:pPr>
            <a:r>
              <a:rPr lang="en-US" b="1" i="0" u="none" strike="noStrike" dirty="0">
                <a:solidFill>
                  <a:srgbClr val="000000"/>
                </a:solidFill>
                <a:effectLst/>
              </a:rPr>
              <a:t>Holds healthcare systems accountable</a:t>
            </a:r>
            <a:r>
              <a:rPr lang="en-US" b="0" i="0" u="none" strike="noStrike" dirty="0">
                <a:solidFill>
                  <a:srgbClr val="000000"/>
                </a:solidFill>
                <a:effectLst/>
              </a:rPr>
              <a:t> for quality and equity.</a:t>
            </a:r>
          </a:p>
          <a:p>
            <a:pPr algn="l">
              <a:buFont typeface="Arial" panose="020B0604020202020204" pitchFamily="34" charset="0"/>
              <a:buChar char="•"/>
            </a:pPr>
            <a:r>
              <a:rPr lang="en-US" b="1" i="0" u="none" strike="noStrike" dirty="0">
                <a:solidFill>
                  <a:srgbClr val="000000"/>
                </a:solidFill>
                <a:effectLst/>
              </a:rPr>
              <a:t>Encourages investment</a:t>
            </a:r>
            <a:r>
              <a:rPr lang="en-US" b="0" i="0" u="none" strike="noStrike" dirty="0">
                <a:solidFill>
                  <a:srgbClr val="000000"/>
                </a:solidFill>
                <a:effectLst/>
              </a:rPr>
              <a:t> in infrastructure and process improvement.</a:t>
            </a:r>
          </a:p>
          <a:p>
            <a:pPr algn="l">
              <a:buFont typeface="Arial" panose="020B0604020202020204" pitchFamily="34" charset="0"/>
              <a:buChar char="•"/>
            </a:pPr>
            <a:r>
              <a:rPr lang="en-US" b="1" i="0" u="none" strike="noStrike" dirty="0">
                <a:solidFill>
                  <a:srgbClr val="000000"/>
                </a:solidFill>
                <a:effectLst/>
              </a:rPr>
              <a:t>Facilitates data-driven solutions</a:t>
            </a:r>
            <a:r>
              <a:rPr lang="en-US" b="0" i="0" u="none" strike="noStrike" dirty="0">
                <a:solidFill>
                  <a:srgbClr val="000000"/>
                </a:solidFill>
                <a:effectLst/>
              </a:rPr>
              <a:t> by requiring reporting and transparency.</a:t>
            </a:r>
          </a:p>
          <a:p>
            <a:pPr algn="l">
              <a:buFont typeface="Arial" panose="020B0604020202020204" pitchFamily="34" charset="0"/>
              <a:buChar char="•"/>
            </a:pPr>
            <a:endParaRPr lang="en-US" b="0" i="0" u="none" strike="noStrike" dirty="0">
              <a:solidFill>
                <a:srgbClr val="000000"/>
              </a:solidFill>
              <a:effectLst/>
            </a:endParaRPr>
          </a:p>
          <a:p>
            <a:pPr algn="l"/>
            <a:r>
              <a:rPr lang="en-US" b="1" i="0" u="none" strike="noStrike" dirty="0">
                <a:solidFill>
                  <a:srgbClr val="000000"/>
                </a:solidFill>
                <a:effectLst/>
              </a:rPr>
              <a:t>Risks of Poorly Designed Regulation</a:t>
            </a:r>
          </a:p>
          <a:p>
            <a:pPr algn="l">
              <a:buFont typeface="Arial" panose="020B0604020202020204" pitchFamily="34" charset="0"/>
              <a:buChar char="•"/>
            </a:pPr>
            <a:r>
              <a:rPr lang="en-US" b="1" i="0" u="none" strike="noStrike" dirty="0">
                <a:solidFill>
                  <a:srgbClr val="000000"/>
                </a:solidFill>
                <a:effectLst/>
              </a:rPr>
              <a:t>Incentivizes "gaming the system"</a:t>
            </a:r>
            <a:r>
              <a:rPr lang="en-US" b="0" i="0" u="none" strike="noStrike" dirty="0">
                <a:solidFill>
                  <a:srgbClr val="000000"/>
                </a:solidFill>
                <a:effectLst/>
              </a:rPr>
              <a:t> rather than meaningful improvement.</a:t>
            </a:r>
          </a:p>
          <a:p>
            <a:pPr algn="l">
              <a:buFont typeface="Arial" panose="020B0604020202020204" pitchFamily="34" charset="0"/>
              <a:buChar char="•"/>
            </a:pPr>
            <a:r>
              <a:rPr lang="en-US" b="1" i="0" u="none" strike="noStrike" dirty="0">
                <a:solidFill>
                  <a:srgbClr val="000000"/>
                </a:solidFill>
                <a:effectLst/>
              </a:rPr>
              <a:t>Can disproportionately harm under-resourced centers</a:t>
            </a:r>
            <a:r>
              <a:rPr lang="en-US" b="0" i="0" u="none" strike="noStrike" dirty="0">
                <a:solidFill>
                  <a:srgbClr val="000000"/>
                </a:solidFill>
                <a:effectLst/>
              </a:rPr>
              <a:t>, widening disparities instead of reducing them.</a:t>
            </a:r>
          </a:p>
          <a:p>
            <a:pPr algn="l">
              <a:buFont typeface="Arial" panose="020B0604020202020204" pitchFamily="34" charset="0"/>
              <a:buChar char="•"/>
            </a:pPr>
            <a:endParaRPr lang="en-US" b="0" i="0" u="none" strike="noStrike" dirty="0">
              <a:solidFill>
                <a:srgbClr val="000000"/>
              </a:solidFill>
              <a:effectLst/>
            </a:endParaRPr>
          </a:p>
          <a:p>
            <a:pPr algn="l"/>
            <a:r>
              <a:rPr lang="en-US" b="1" i="0" u="none" strike="noStrike" dirty="0">
                <a:solidFill>
                  <a:srgbClr val="000000"/>
                </a:solidFill>
                <a:effectLst/>
              </a:rPr>
              <a:t> Examples of Regulation-Driven Innovation</a:t>
            </a:r>
          </a:p>
          <a:p>
            <a:pPr algn="l">
              <a:buFont typeface="Arial" panose="020B0604020202020204" pitchFamily="34" charset="0"/>
              <a:buChar char="•"/>
            </a:pPr>
            <a:r>
              <a:rPr lang="en-US" b="1" i="0" u="none" strike="noStrike" dirty="0">
                <a:solidFill>
                  <a:srgbClr val="000000"/>
                </a:solidFill>
                <a:effectLst/>
              </a:rPr>
              <a:t>HRRP (Hospital Readmissions Reduction Program)</a:t>
            </a:r>
            <a:endParaRPr lang="en-US" b="0" i="0" u="none" strike="noStrike" dirty="0">
              <a:solidFill>
                <a:srgbClr val="000000"/>
              </a:solidFill>
              <a:effectLst/>
            </a:endParaRPr>
          </a:p>
          <a:p>
            <a:pPr marL="742950" lvl="1" indent="-285750" algn="l">
              <a:buFont typeface="Arial" panose="020B0604020202020204" pitchFamily="34" charset="0"/>
              <a:buChar char="•"/>
            </a:pPr>
            <a:r>
              <a:rPr lang="en-US" b="0" i="0" u="none" strike="noStrike" dirty="0">
                <a:solidFill>
                  <a:srgbClr val="000000"/>
                </a:solidFill>
                <a:effectLst/>
              </a:rPr>
              <a:t>Reduced avoidable readmissions by linking payments to performance.</a:t>
            </a:r>
          </a:p>
          <a:p>
            <a:pPr algn="l">
              <a:buFont typeface="Arial" panose="020B0604020202020204" pitchFamily="34" charset="0"/>
              <a:buChar char="•"/>
            </a:pPr>
            <a:r>
              <a:rPr lang="en-US" b="1" i="0" u="none" strike="noStrike" dirty="0">
                <a:solidFill>
                  <a:srgbClr val="000000"/>
                </a:solidFill>
                <a:effectLst/>
              </a:rPr>
              <a:t>Meaningful Use Program</a:t>
            </a:r>
            <a:endParaRPr lang="en-US" b="0" i="0" u="none" strike="noStrike" dirty="0">
              <a:solidFill>
                <a:srgbClr val="000000"/>
              </a:solidFill>
              <a:effectLst/>
            </a:endParaRPr>
          </a:p>
          <a:p>
            <a:pPr marL="742950" lvl="1" indent="-285750" algn="l">
              <a:buFont typeface="Arial" panose="020B0604020202020204" pitchFamily="34" charset="0"/>
              <a:buChar char="•"/>
            </a:pPr>
            <a:r>
              <a:rPr lang="en-US" b="0" i="0" u="none" strike="noStrike" dirty="0">
                <a:solidFill>
                  <a:srgbClr val="000000"/>
                </a:solidFill>
                <a:effectLst/>
              </a:rPr>
              <a:t>Accelerated adoption of electronic health records (EHRs), improving data tracking and patient outcomes.</a:t>
            </a:r>
          </a:p>
          <a:p>
            <a:pPr algn="l">
              <a:buFont typeface="Arial" panose="020B0604020202020204" pitchFamily="34" charset="0"/>
              <a:buChar char="•"/>
            </a:pPr>
            <a:r>
              <a:rPr lang="en-US" b="1" i="0" u="none" strike="noStrike" dirty="0">
                <a:solidFill>
                  <a:srgbClr val="000000"/>
                </a:solidFill>
                <a:effectLst/>
              </a:rPr>
              <a:t>Quality Metrics in Dialysis Care</a:t>
            </a:r>
            <a:endParaRPr lang="en-US" b="0" i="0" u="none" strike="noStrike" dirty="0">
              <a:solidFill>
                <a:srgbClr val="000000"/>
              </a:solidFill>
              <a:effectLst/>
            </a:endParaRPr>
          </a:p>
          <a:p>
            <a:pPr marL="742950" lvl="1" indent="-285750" algn="l">
              <a:buFont typeface="Arial" panose="020B0604020202020204" pitchFamily="34" charset="0"/>
              <a:buChar char="•"/>
            </a:pPr>
            <a:r>
              <a:rPr lang="en-US" b="0" i="0" u="none" strike="noStrike" dirty="0">
                <a:solidFill>
                  <a:srgbClr val="000000"/>
                </a:solidFill>
                <a:effectLst/>
              </a:rPr>
              <a:t>Led to </a:t>
            </a:r>
            <a:r>
              <a:rPr lang="en-US" b="1" i="0" u="none" strike="noStrike" dirty="0">
                <a:solidFill>
                  <a:srgbClr val="000000"/>
                </a:solidFill>
                <a:effectLst/>
              </a:rPr>
              <a:t>better patient outcomes</a:t>
            </a:r>
            <a:r>
              <a:rPr lang="en-US" b="0" i="0" u="none" strike="noStrike" dirty="0">
                <a:solidFill>
                  <a:srgbClr val="000000"/>
                </a:solidFill>
                <a:effectLst/>
              </a:rPr>
              <a:t> and </a:t>
            </a:r>
            <a:r>
              <a:rPr lang="en-US" b="1" i="0" u="none" strike="noStrike" dirty="0">
                <a:solidFill>
                  <a:srgbClr val="000000"/>
                </a:solidFill>
                <a:effectLst/>
              </a:rPr>
              <a:t>more transparency in kidney disease management</a:t>
            </a:r>
            <a:r>
              <a:rPr lang="en-US" b="0" i="0" u="none" strike="noStrike" dirty="0">
                <a:solidFill>
                  <a:srgbClr val="000000"/>
                </a:solidFill>
                <a:effectLst/>
              </a:rPr>
              <a:t>.</a:t>
            </a:r>
          </a:p>
          <a:p>
            <a:pPr marL="742950" lvl="1" indent="-285750"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Regulation isn’t the enemy—it’s necessary to drive real change.</a:t>
            </a:r>
            <a:endParaRPr lang="en-US" b="0" i="0" u="none" strike="noStrike"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31</a:t>
            </a:fld>
            <a:endParaRPr lang="en-US"/>
          </a:p>
        </p:txBody>
      </p:sp>
    </p:spTree>
    <p:extLst>
      <p:ext uri="{BB962C8B-B14F-4D97-AF65-F5344CB8AC3E}">
        <p14:creationId xmlns:p14="http://schemas.microsoft.com/office/powerpoint/2010/main" val="111081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Today, I want to challenge how we think about justice in liver transplantation. I’ll show you how the principles of autonomy, beneficence, and non-maleficence are structurally embedded in transplant care—but justice is often an </a:t>
            </a:r>
            <a:r>
              <a:rPr lang="en-US" b="0" i="0" u="none" strike="noStrike" dirty="0" err="1">
                <a:solidFill>
                  <a:srgbClr val="000000"/>
                </a:solidFill>
                <a:effectLst/>
                <a:latin typeface="-webkit-standard"/>
              </a:rPr>
              <a:t>afterthough</a:t>
            </a:r>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4</a:t>
            </a:fld>
            <a:endParaRPr lang="en-US"/>
          </a:p>
        </p:txBody>
      </p:sp>
    </p:spTree>
    <p:extLst>
      <p:ext uri="{BB962C8B-B14F-4D97-AF65-F5344CB8AC3E}">
        <p14:creationId xmlns:p14="http://schemas.microsoft.com/office/powerpoint/2010/main" val="2620756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0475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36</a:t>
            </a:fld>
            <a:endParaRPr lang="en-US"/>
          </a:p>
        </p:txBody>
      </p:sp>
    </p:spTree>
    <p:extLst>
      <p:ext uri="{BB962C8B-B14F-4D97-AF65-F5344CB8AC3E}">
        <p14:creationId xmlns:p14="http://schemas.microsoft.com/office/powerpoint/2010/main" val="160323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none" strike="noStrike" dirty="0">
                <a:solidFill>
                  <a:srgbClr val="000000"/>
                </a:solidFill>
                <a:effectLst/>
              </a:rPr>
              <a:t>Autonomy is legally protected</a:t>
            </a:r>
            <a:r>
              <a:rPr lang="en-US" b="0" i="0" u="none" strike="noStrike" dirty="0">
                <a:solidFill>
                  <a:srgbClr val="000000"/>
                </a:solidFill>
                <a:effectLst/>
              </a:rPr>
              <a:t>—patients have the right to make their own medical decisions.</a:t>
            </a:r>
          </a:p>
          <a:p>
            <a:pPr algn="l">
              <a:buFont typeface="Arial" panose="020B0604020202020204" pitchFamily="34" charset="0"/>
              <a:buChar char="•"/>
            </a:pPr>
            <a:r>
              <a:rPr lang="en-US" b="0" i="0" u="none" strike="noStrike" dirty="0">
                <a:solidFill>
                  <a:srgbClr val="000000"/>
                </a:solidFill>
                <a:effectLst/>
              </a:rPr>
              <a:t>This principle is reinforced through </a:t>
            </a:r>
            <a:r>
              <a:rPr lang="en-US" b="1" i="0" u="none" strike="noStrike" dirty="0">
                <a:solidFill>
                  <a:srgbClr val="000000"/>
                </a:solidFill>
                <a:effectLst/>
              </a:rPr>
              <a:t>informed consent laws</a:t>
            </a:r>
            <a:r>
              <a:rPr lang="en-US" b="0" i="0" u="none" strike="noStrike" dirty="0">
                <a:solidFill>
                  <a:srgbClr val="000000"/>
                </a:solidFill>
                <a:effectLst/>
              </a:rPr>
              <a:t> and </a:t>
            </a:r>
            <a:r>
              <a:rPr lang="en-US" b="1" i="0" u="none" strike="noStrike" dirty="0">
                <a:solidFill>
                  <a:srgbClr val="000000"/>
                </a:solidFill>
                <a:effectLst/>
              </a:rPr>
              <a:t>shared decision-making frameworks</a:t>
            </a:r>
            <a:r>
              <a:rPr lang="en-US" b="0" i="0" u="none" strike="noStrike" dirty="0">
                <a:solidFill>
                  <a:srgbClr val="000000"/>
                </a:solidFill>
                <a:effectLst/>
              </a:rPr>
              <a:t>, ensuring that providers cannot force treatment on patients.</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Informed consent is not just ethical—it is legally mandated.</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Laws require that before any medical procedure, patients must be given </a:t>
            </a:r>
            <a:r>
              <a:rPr lang="en-US" b="1" i="0" u="none" strike="noStrike" dirty="0">
                <a:solidFill>
                  <a:srgbClr val="000000"/>
                </a:solidFill>
                <a:effectLst/>
              </a:rPr>
              <a:t>clear, understandable information</a:t>
            </a:r>
            <a:r>
              <a:rPr lang="en-US" b="0" i="0" u="none" strike="noStrike" dirty="0">
                <a:solidFill>
                  <a:srgbClr val="000000"/>
                </a:solidFill>
                <a:effectLst/>
              </a:rPr>
              <a:t> about risks, benefits, and alternatives.</a:t>
            </a:r>
          </a:p>
          <a:p>
            <a:pPr algn="l">
              <a:buFont typeface="Arial" panose="020B0604020202020204" pitchFamily="34" charset="0"/>
              <a:buChar char="•"/>
            </a:pPr>
            <a:r>
              <a:rPr lang="en-US" b="1" i="0" u="none" strike="noStrike" dirty="0">
                <a:solidFill>
                  <a:srgbClr val="000000"/>
                </a:solidFill>
                <a:effectLst/>
              </a:rPr>
              <a:t>Violating informed consent laws</a:t>
            </a:r>
            <a:r>
              <a:rPr lang="en-US" b="0" i="0" u="none" strike="noStrike" dirty="0">
                <a:solidFill>
                  <a:srgbClr val="000000"/>
                </a:solidFill>
                <a:effectLst/>
              </a:rPr>
              <a:t> can result in </a:t>
            </a:r>
            <a:r>
              <a:rPr lang="en-US" b="1" i="0" u="none" strike="noStrike" dirty="0">
                <a:solidFill>
                  <a:srgbClr val="000000"/>
                </a:solidFill>
                <a:effectLst/>
              </a:rPr>
              <a:t>legal liability</a:t>
            </a:r>
            <a:r>
              <a:rPr lang="en-US" b="0" i="0" u="none" strike="noStrike" dirty="0">
                <a:solidFill>
                  <a:srgbClr val="000000"/>
                </a:solidFill>
                <a:effectLst/>
              </a:rPr>
              <a:t>, institutional penalties, and even loss of medical licensure.</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Transplantation </a:t>
            </a:r>
            <a:r>
              <a:rPr lang="en-US" b="1" i="0" u="none" strike="noStrike" dirty="0">
                <a:solidFill>
                  <a:srgbClr val="000000"/>
                </a:solidFill>
                <a:effectLst/>
              </a:rPr>
              <a:t>requires more than passive consent</a:t>
            </a:r>
            <a:r>
              <a:rPr lang="en-US" b="0" i="0" u="none" strike="noStrike" dirty="0">
                <a:solidFill>
                  <a:srgbClr val="000000"/>
                </a:solidFill>
                <a:effectLst/>
              </a:rPr>
              <a:t>—patients must </a:t>
            </a:r>
            <a:r>
              <a:rPr lang="en-US" b="1" i="0" u="none" strike="noStrike" dirty="0">
                <a:solidFill>
                  <a:srgbClr val="000000"/>
                </a:solidFill>
                <a:effectLst/>
              </a:rPr>
              <a:t>actively opt-in</a:t>
            </a:r>
            <a:r>
              <a:rPr lang="en-US" b="0" i="0" u="none" strike="noStrike" dirty="0">
                <a:solidFill>
                  <a:srgbClr val="000000"/>
                </a:solidFill>
                <a:effectLst/>
              </a:rPr>
              <a:t> at multiple stages.</a:t>
            </a:r>
          </a:p>
          <a:p>
            <a:pPr algn="l">
              <a:buFont typeface="Arial" panose="020B0604020202020204" pitchFamily="34" charset="0"/>
              <a:buChar char="•"/>
            </a:pPr>
            <a:r>
              <a:rPr lang="en-US" b="1" i="0" u="none" strike="noStrike" dirty="0">
                <a:solidFill>
                  <a:srgbClr val="000000"/>
                </a:solidFill>
                <a:effectLst/>
              </a:rPr>
              <a:t>Legal and regulatory frameworks ensure:</a:t>
            </a:r>
            <a:endParaRPr lang="en-US" b="0" i="0" u="none" strike="noStrike" dirty="0">
              <a:solidFill>
                <a:srgbClr val="000000"/>
              </a:solidFill>
              <a:effectLst/>
            </a:endParaRPr>
          </a:p>
          <a:p>
            <a:pPr marL="742950" lvl="1" indent="-285750" algn="l">
              <a:buFont typeface="Arial" panose="020B0604020202020204" pitchFamily="34" charset="0"/>
              <a:buChar char="•"/>
            </a:pPr>
            <a:r>
              <a:rPr lang="en-US" b="0" i="0" u="none" strike="noStrike" dirty="0">
                <a:solidFill>
                  <a:srgbClr val="000000"/>
                </a:solidFill>
                <a:effectLst/>
              </a:rPr>
              <a:t>Patients cannot be </a:t>
            </a:r>
            <a:r>
              <a:rPr lang="en-US" b="1" i="0" u="none" strike="noStrike" dirty="0">
                <a:solidFill>
                  <a:srgbClr val="000000"/>
                </a:solidFill>
                <a:effectLst/>
              </a:rPr>
              <a:t>listed for transplant without explicit consent</a:t>
            </a:r>
            <a:r>
              <a:rPr lang="en-US" b="0" i="0" u="none" strike="noStrike" dirty="0">
                <a:solidFill>
                  <a:srgbClr val="000000"/>
                </a:solidFill>
                <a:effectLst/>
              </a:rPr>
              <a:t>.</a:t>
            </a:r>
          </a:p>
          <a:p>
            <a:pPr marL="742950" lvl="1" indent="-285750" algn="l">
              <a:buFont typeface="Arial" panose="020B0604020202020204" pitchFamily="34" charset="0"/>
              <a:buChar char="•"/>
            </a:pPr>
            <a:r>
              <a:rPr lang="en-US" b="0" i="0" u="none" strike="noStrike" dirty="0">
                <a:solidFill>
                  <a:srgbClr val="000000"/>
                </a:solidFill>
                <a:effectLst/>
              </a:rPr>
              <a:t>Patients must </a:t>
            </a:r>
            <a:r>
              <a:rPr lang="en-US" b="1" i="0" u="none" strike="noStrike" dirty="0">
                <a:solidFill>
                  <a:srgbClr val="000000"/>
                </a:solidFill>
                <a:effectLst/>
              </a:rPr>
              <a:t>confirm acceptance of an organ offer</a:t>
            </a:r>
            <a:r>
              <a:rPr lang="en-US" b="0" i="0" u="none" strike="noStrike" dirty="0">
                <a:solidFill>
                  <a:srgbClr val="000000"/>
                </a:solidFill>
                <a:effectLst/>
              </a:rPr>
              <a:t>, often under time-sensitive conditions.</a:t>
            </a:r>
          </a:p>
          <a:p>
            <a:pPr algn="l">
              <a:buFont typeface="Arial" panose="020B0604020202020204" pitchFamily="34" charset="0"/>
              <a:buChar char="•"/>
            </a:pPr>
            <a:r>
              <a:rPr lang="en-US" b="1" i="0" u="none" strike="noStrike" dirty="0">
                <a:solidFill>
                  <a:srgbClr val="000000"/>
                </a:solidFill>
                <a:effectLst/>
              </a:rPr>
              <a:t>Informed consent is an example of an ethical principle that has been codified into law and actively enforced.</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Regulations </a:t>
            </a:r>
            <a:r>
              <a:rPr lang="en-US" b="1" i="0" u="none" strike="noStrike" dirty="0">
                <a:solidFill>
                  <a:srgbClr val="000000"/>
                </a:solidFill>
                <a:effectLst/>
              </a:rPr>
              <a:t>ensure accountability</a:t>
            </a:r>
            <a:r>
              <a:rPr lang="en-US" b="0" i="0" u="none" strike="noStrike" dirty="0">
                <a:solidFill>
                  <a:srgbClr val="000000"/>
                </a:solidFill>
                <a:effectLst/>
              </a:rPr>
              <a:t>, and violations carry </a:t>
            </a:r>
            <a:r>
              <a:rPr lang="en-US" b="1" i="0" u="none" strike="noStrike" dirty="0">
                <a:solidFill>
                  <a:srgbClr val="000000"/>
                </a:solidFill>
                <a:effectLst/>
              </a:rPr>
              <a:t>real consequences</a:t>
            </a:r>
            <a:r>
              <a:rPr lang="en-US" b="0" i="0" u="none" strike="noStrike" dirty="0">
                <a:solidFill>
                  <a:srgbClr val="000000"/>
                </a:solidFill>
                <a:effectLst/>
              </a:rPr>
              <a:t> for institutions and providers.</a:t>
            </a:r>
          </a:p>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7</a:t>
            </a:fld>
            <a:endParaRPr lang="en-US"/>
          </a:p>
        </p:txBody>
      </p:sp>
    </p:spTree>
    <p:extLst>
      <p:ext uri="{BB962C8B-B14F-4D97-AF65-F5344CB8AC3E}">
        <p14:creationId xmlns:p14="http://schemas.microsoft.com/office/powerpoint/2010/main" val="88015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rPr>
              <a:t>Non-Maleficence: The Duty to Do No Harm</a:t>
            </a:r>
          </a:p>
          <a:p>
            <a:pPr algn="l">
              <a:buFont typeface="Arial" panose="020B0604020202020204" pitchFamily="34" charset="0"/>
              <a:buChar char="•"/>
            </a:pPr>
            <a:r>
              <a:rPr lang="en-US" b="1" i="0" u="none" strike="noStrike" dirty="0">
                <a:solidFill>
                  <a:srgbClr val="000000"/>
                </a:solidFill>
                <a:effectLst/>
              </a:rPr>
              <a:t>Non-maleficence is a core ethical principle in medicine and is actively reinforced through patient safety measures.</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Institutions </a:t>
            </a:r>
            <a:r>
              <a:rPr lang="en-US" b="1" i="0" u="none" strike="noStrike" dirty="0">
                <a:solidFill>
                  <a:srgbClr val="000000"/>
                </a:solidFill>
                <a:effectLst/>
              </a:rPr>
              <a:t>must implement safeguards</a:t>
            </a:r>
            <a:r>
              <a:rPr lang="en-US" b="0" i="0" u="none" strike="noStrike" dirty="0">
                <a:solidFill>
                  <a:srgbClr val="000000"/>
                </a:solidFill>
                <a:effectLst/>
              </a:rPr>
              <a:t> to </a:t>
            </a:r>
            <a:r>
              <a:rPr lang="en-US" b="1" i="0" u="none" strike="noStrike" dirty="0">
                <a:solidFill>
                  <a:srgbClr val="000000"/>
                </a:solidFill>
                <a:effectLst/>
              </a:rPr>
              <a:t>prevent harm to patients</a:t>
            </a:r>
            <a:r>
              <a:rPr lang="en-US" b="0" i="0" u="none" strike="noStrike" dirty="0">
                <a:solidFill>
                  <a:srgbClr val="000000"/>
                </a:solidFill>
                <a:effectLst/>
              </a:rPr>
              <a:t>, including:</a:t>
            </a:r>
          </a:p>
          <a:p>
            <a:pPr marL="742950" lvl="1" indent="-285750" algn="l">
              <a:buFont typeface="Arial" panose="020B0604020202020204" pitchFamily="34" charset="0"/>
              <a:buChar char="•"/>
            </a:pPr>
            <a:r>
              <a:rPr lang="en-US" b="1" i="0" u="none" strike="noStrike" dirty="0">
                <a:solidFill>
                  <a:srgbClr val="000000"/>
                </a:solidFill>
                <a:effectLst/>
              </a:rPr>
              <a:t>Infection control protocols</a:t>
            </a:r>
            <a:r>
              <a:rPr lang="en-US" b="0" i="0" u="none" strike="noStrike" dirty="0">
                <a:solidFill>
                  <a:srgbClr val="000000"/>
                </a:solidFill>
                <a:effectLst/>
              </a:rPr>
              <a:t> to minimize hospital-acquired infections.</a:t>
            </a:r>
          </a:p>
          <a:p>
            <a:pPr marL="742950" lvl="1" indent="-285750" algn="l">
              <a:buFont typeface="Arial" panose="020B0604020202020204" pitchFamily="34" charset="0"/>
              <a:buChar char="•"/>
            </a:pPr>
            <a:r>
              <a:rPr lang="en-US" b="1" i="0" u="none" strike="noStrike" dirty="0">
                <a:solidFill>
                  <a:srgbClr val="000000"/>
                </a:solidFill>
                <a:effectLst/>
              </a:rPr>
              <a:t>Medication safety systems</a:t>
            </a:r>
            <a:r>
              <a:rPr lang="en-US" b="0" i="0" u="none" strike="noStrike" dirty="0">
                <a:solidFill>
                  <a:srgbClr val="000000"/>
                </a:solidFill>
                <a:effectLst/>
              </a:rPr>
              <a:t>, such as barcode scanning, to prevent errors.</a:t>
            </a:r>
          </a:p>
          <a:p>
            <a:pPr marL="742950" lvl="1" indent="-285750" algn="l">
              <a:buFont typeface="Arial" panose="020B0604020202020204" pitchFamily="34" charset="0"/>
              <a:buChar char="•"/>
            </a:pPr>
            <a:r>
              <a:rPr lang="en-US" b="1" i="0" u="none" strike="noStrike" dirty="0">
                <a:solidFill>
                  <a:srgbClr val="000000"/>
                </a:solidFill>
                <a:effectLst/>
              </a:rPr>
              <a:t>Surgical checklists and timeouts</a:t>
            </a:r>
            <a:r>
              <a:rPr lang="en-US" b="0" i="0" u="none" strike="noStrike" dirty="0">
                <a:solidFill>
                  <a:srgbClr val="000000"/>
                </a:solidFill>
                <a:effectLst/>
              </a:rPr>
              <a:t> to reduce procedural mistakes.</a:t>
            </a:r>
          </a:p>
          <a:p>
            <a:pPr algn="l">
              <a:buFont typeface="Arial" panose="020B0604020202020204" pitchFamily="34" charset="0"/>
              <a:buChar char="•"/>
            </a:pPr>
            <a:r>
              <a:rPr lang="en-US" b="1" i="0" u="none" strike="noStrike" dirty="0">
                <a:solidFill>
                  <a:srgbClr val="000000"/>
                </a:solidFill>
                <a:effectLst/>
              </a:rPr>
              <a:t>Failure to uphold these safeguards can result in lawsuits, regulatory action, and loss of accreditation.</a:t>
            </a:r>
          </a:p>
          <a:p>
            <a:pPr algn="l">
              <a:buFont typeface="Arial" panose="020B0604020202020204" pitchFamily="34" charset="0"/>
              <a:buChar char="•"/>
            </a:pPr>
            <a:endParaRPr lang="en-US" b="0" i="0" u="none" strike="noStrike" dirty="0">
              <a:solidFill>
                <a:srgbClr val="000000"/>
              </a:solidFill>
              <a:effectLst/>
            </a:endParaRPr>
          </a:p>
          <a:p>
            <a:pPr algn="l"/>
            <a:r>
              <a:rPr lang="en-US" b="1" i="0" u="none" strike="noStrike" dirty="0">
                <a:solidFill>
                  <a:srgbClr val="000000"/>
                </a:solidFill>
                <a:effectLst/>
              </a:rPr>
              <a:t>The MELD Score: A System Designed to Minimize Harm</a:t>
            </a:r>
          </a:p>
          <a:p>
            <a:pPr algn="l">
              <a:buFont typeface="Arial" panose="020B0604020202020204" pitchFamily="34" charset="0"/>
              <a:buChar char="•"/>
            </a:pPr>
            <a:r>
              <a:rPr lang="en-US" b="0" i="0" u="none" strike="noStrike" dirty="0">
                <a:solidFill>
                  <a:srgbClr val="000000"/>
                </a:solidFill>
                <a:effectLst/>
              </a:rPr>
              <a:t>In transplantation, </a:t>
            </a:r>
            <a:r>
              <a:rPr lang="en-US" b="1" i="0" u="none" strike="noStrike" dirty="0">
                <a:solidFill>
                  <a:srgbClr val="000000"/>
                </a:solidFill>
                <a:effectLst/>
              </a:rPr>
              <a:t>delayed access to care can be fatal</a:t>
            </a:r>
            <a:r>
              <a:rPr lang="en-US" b="0" i="0" u="none" strike="noStrike" dirty="0">
                <a:solidFill>
                  <a:srgbClr val="000000"/>
                </a:solidFill>
                <a:effectLst/>
              </a:rPr>
              <a:t>—which is why </a:t>
            </a:r>
            <a:r>
              <a:rPr lang="en-US" b="1" i="0" u="none" strike="noStrike" dirty="0">
                <a:solidFill>
                  <a:srgbClr val="000000"/>
                </a:solidFill>
                <a:effectLst/>
              </a:rPr>
              <a:t>the MELD scoring system prioritizes the sickest patients.</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MELD-based allocation is designed to reduce harm</a:t>
            </a:r>
            <a:r>
              <a:rPr lang="en-US" b="0" i="0" u="none" strike="noStrike" dirty="0">
                <a:solidFill>
                  <a:srgbClr val="000000"/>
                </a:solidFill>
                <a:effectLst/>
              </a:rPr>
              <a:t> by ensuring that organs go to those most at risk of dying without a transplant.</a:t>
            </a:r>
          </a:p>
          <a:p>
            <a:pPr algn="l">
              <a:buFont typeface="Arial" panose="020B0604020202020204" pitchFamily="34" charset="0"/>
              <a:buChar char="•"/>
            </a:pPr>
            <a:r>
              <a:rPr lang="en-US" b="1" i="0" u="none" strike="noStrike" dirty="0">
                <a:solidFill>
                  <a:srgbClr val="000000"/>
                </a:solidFill>
                <a:effectLst/>
              </a:rPr>
              <a:t>Non-maleficence is actively upheld through laws, policies, and medical standards.</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Patient safety is a regulatory requirement</a:t>
            </a:r>
            <a:r>
              <a:rPr lang="en-US" b="0" i="0" u="none" strike="noStrike" dirty="0">
                <a:solidFill>
                  <a:srgbClr val="000000"/>
                </a:solidFill>
                <a:effectLst/>
              </a:rPr>
              <a:t>—hospitals must comply with safety protocols or face consequences.</a:t>
            </a:r>
          </a:p>
          <a:p>
            <a:br>
              <a:rPr lang="en-US" dirty="0"/>
            </a:br>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8</a:t>
            </a:fld>
            <a:endParaRPr lang="en-US"/>
          </a:p>
        </p:txBody>
      </p:sp>
    </p:spTree>
    <p:extLst>
      <p:ext uri="{BB962C8B-B14F-4D97-AF65-F5344CB8AC3E}">
        <p14:creationId xmlns:p14="http://schemas.microsoft.com/office/powerpoint/2010/main" val="257948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none" strike="noStrike" dirty="0">
                <a:solidFill>
                  <a:srgbClr val="000000"/>
                </a:solidFill>
                <a:effectLst/>
              </a:rPr>
              <a:t>Beneficence is the ethical principle that requires healthcare providers to act in the patient’s best interest.</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Medical education and professional standards</a:t>
            </a:r>
            <a:r>
              <a:rPr lang="en-US" b="0" i="0" u="none" strike="noStrike" dirty="0">
                <a:solidFill>
                  <a:srgbClr val="000000"/>
                </a:solidFill>
                <a:effectLst/>
              </a:rPr>
              <a:t> are built around the principle of beneficence.</a:t>
            </a:r>
          </a:p>
          <a:p>
            <a:pPr algn="l">
              <a:buFont typeface="Arial" panose="020B0604020202020204" pitchFamily="34" charset="0"/>
              <a:buChar char="•"/>
            </a:pPr>
            <a:r>
              <a:rPr lang="en-US" b="1" i="0" u="none" strike="noStrike" dirty="0">
                <a:solidFill>
                  <a:srgbClr val="000000"/>
                </a:solidFill>
                <a:effectLst/>
              </a:rPr>
              <a:t>Physicians take the Hippocratic Oath,</a:t>
            </a:r>
            <a:r>
              <a:rPr lang="en-US" b="0" i="0" u="none" strike="noStrike" dirty="0">
                <a:solidFill>
                  <a:srgbClr val="000000"/>
                </a:solidFill>
                <a:effectLst/>
              </a:rPr>
              <a:t> which explicitly emphasizes acting in the best interest of the patient.</a:t>
            </a:r>
          </a:p>
          <a:p>
            <a:pPr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1" i="0" u="none" strike="noStrike" dirty="0">
                <a:solidFill>
                  <a:srgbClr val="000000"/>
                </a:solidFill>
                <a:effectLst/>
              </a:rPr>
              <a:t>Evidence-Based Medicine is a Legal Mandate</a:t>
            </a:r>
          </a:p>
          <a:p>
            <a:pPr algn="l">
              <a:buFont typeface="Arial" panose="020B0604020202020204" pitchFamily="34" charset="0"/>
              <a:buChar char="•"/>
            </a:pPr>
            <a:r>
              <a:rPr lang="en-US" b="1" i="0" u="none" strike="noStrike" dirty="0">
                <a:solidFill>
                  <a:srgbClr val="000000"/>
                </a:solidFill>
                <a:effectLst/>
              </a:rPr>
              <a:t>Chronic diseases, infections, and cancer</a:t>
            </a:r>
            <a:r>
              <a:rPr lang="en-US" b="0" i="0" u="none" strike="noStrike" dirty="0">
                <a:solidFill>
                  <a:srgbClr val="000000"/>
                </a:solidFill>
                <a:effectLst/>
              </a:rPr>
              <a:t> must be treated according to </a:t>
            </a:r>
            <a:r>
              <a:rPr lang="en-US" b="1" i="0" u="none" strike="noStrike" dirty="0">
                <a:solidFill>
                  <a:srgbClr val="000000"/>
                </a:solidFill>
                <a:effectLst/>
              </a:rPr>
              <a:t>evidence-based guidelines.</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Failing to follow standard-of-care treatments can result in medical malpractice claims</a:t>
            </a:r>
            <a:r>
              <a:rPr lang="en-US" b="0" i="0" u="none" strike="noStrike" dirty="0">
                <a:solidFill>
                  <a:srgbClr val="000000"/>
                </a:solidFill>
                <a:effectLst/>
              </a:rPr>
              <a:t> and loss of licensure.</a:t>
            </a:r>
          </a:p>
          <a:p>
            <a:pPr algn="l">
              <a:buFont typeface="Arial" panose="020B0604020202020204" pitchFamily="34" charset="0"/>
              <a:buChar char="•"/>
            </a:pPr>
            <a:r>
              <a:rPr lang="en-US" b="0" i="0" u="none" strike="noStrike" dirty="0">
                <a:solidFill>
                  <a:srgbClr val="000000"/>
                </a:solidFill>
                <a:effectLst/>
              </a:rPr>
              <a:t>Regulatory bodies like the </a:t>
            </a:r>
            <a:r>
              <a:rPr lang="en-US" b="1" i="0" u="none" strike="noStrike" dirty="0">
                <a:solidFill>
                  <a:srgbClr val="000000"/>
                </a:solidFill>
                <a:effectLst/>
              </a:rPr>
              <a:t>FDA and Joint Commission</a:t>
            </a:r>
            <a:r>
              <a:rPr lang="en-US" b="0" i="0" u="none" strike="noStrike" dirty="0">
                <a:solidFill>
                  <a:srgbClr val="000000"/>
                </a:solidFill>
                <a:effectLst/>
              </a:rPr>
              <a:t> enforce standards to ensure that patients receive the best available care.</a:t>
            </a:r>
          </a:p>
          <a:p>
            <a:pPr algn="l">
              <a:buFont typeface="Arial" panose="020B0604020202020204" pitchFamily="34" charset="0"/>
              <a:buChar char="•"/>
            </a:pPr>
            <a:endParaRPr lang="en-US" b="0" i="0" u="none" strike="noStrike" dirty="0">
              <a:solidFill>
                <a:srgbClr val="000000"/>
              </a:solidFill>
              <a:effectLst/>
            </a:endParaRPr>
          </a:p>
          <a:p>
            <a:pPr algn="l"/>
            <a:r>
              <a:rPr lang="en-US" b="1" i="0" u="none" strike="noStrike" dirty="0">
                <a:solidFill>
                  <a:srgbClr val="000000"/>
                </a:solidFill>
                <a:effectLst/>
              </a:rPr>
              <a:t>Beneficence in Transplantation: Optimizing Survival</a:t>
            </a:r>
          </a:p>
          <a:p>
            <a:pPr algn="l">
              <a:buFont typeface="Arial" panose="020B0604020202020204" pitchFamily="34" charset="0"/>
              <a:buChar char="•"/>
            </a:pPr>
            <a:r>
              <a:rPr lang="en-US" b="1" i="0" u="none" strike="noStrike" dirty="0">
                <a:solidFill>
                  <a:srgbClr val="000000"/>
                </a:solidFill>
                <a:effectLst/>
              </a:rPr>
              <a:t>UNOS and transplant center policies</a:t>
            </a:r>
            <a:r>
              <a:rPr lang="en-US" b="0" i="0" u="none" strike="noStrike" dirty="0">
                <a:solidFill>
                  <a:srgbClr val="000000"/>
                </a:solidFill>
                <a:effectLst/>
              </a:rPr>
              <a:t> ensure that </a:t>
            </a:r>
            <a:r>
              <a:rPr lang="en-US" b="1" i="0" u="none" strike="noStrike" dirty="0">
                <a:solidFill>
                  <a:srgbClr val="000000"/>
                </a:solidFill>
                <a:effectLst/>
              </a:rPr>
              <a:t>listing criteria prioritize survival benefit</a:t>
            </a:r>
            <a:r>
              <a:rPr lang="en-US" b="0" i="0" u="none" strike="noStrike" dirty="0">
                <a:solidFill>
                  <a:srgbClr val="000000"/>
                </a:solidFill>
                <a:effectLst/>
              </a:rPr>
              <a:t> and protect recipients.</a:t>
            </a:r>
          </a:p>
          <a:p>
            <a:pPr algn="l">
              <a:buFont typeface="Arial" panose="020B0604020202020204" pitchFamily="34" charset="0"/>
              <a:buChar char="•"/>
            </a:pPr>
            <a:r>
              <a:rPr lang="en-US" b="1" i="0" u="none" strike="noStrike" dirty="0">
                <a:solidFill>
                  <a:srgbClr val="000000"/>
                </a:solidFill>
                <a:effectLst/>
              </a:rPr>
              <a:t>Patients must meet objective criteria</a:t>
            </a:r>
            <a:r>
              <a:rPr lang="en-US" b="0" i="0" u="none" strike="noStrike" dirty="0">
                <a:solidFill>
                  <a:srgbClr val="000000"/>
                </a:solidFill>
                <a:effectLst/>
              </a:rPr>
              <a:t> (e.g., MELD score, medical stability) to qualify for transplantation.</a:t>
            </a:r>
          </a:p>
          <a:p>
            <a:pPr algn="l">
              <a:buFont typeface="Arial" panose="020B0604020202020204" pitchFamily="34" charset="0"/>
              <a:buChar char="•"/>
            </a:pPr>
            <a:r>
              <a:rPr lang="en-US" b="1" i="0" u="none" strike="noStrike" dirty="0">
                <a:solidFill>
                  <a:srgbClr val="000000"/>
                </a:solidFill>
                <a:effectLst/>
              </a:rPr>
              <a:t>Like autonomy, beneficence is backed by laws, regulations, and medical enforcement.</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Transplant policies are designed to optimize survival—but they do not systematically ensure equity.</a:t>
            </a:r>
            <a:r>
              <a:rPr lang="en-US" b="0" i="0" u="none" strike="noStrike" dirty="0">
                <a:solidFill>
                  <a:srgbClr val="000000"/>
                </a:solidFill>
                <a:effectLst/>
              </a:rPr>
              <a:t>.</a:t>
            </a:r>
          </a:p>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9</a:t>
            </a:fld>
            <a:endParaRPr lang="en-US"/>
          </a:p>
        </p:txBody>
      </p:sp>
    </p:spTree>
    <p:extLst>
      <p:ext uri="{BB962C8B-B14F-4D97-AF65-F5344CB8AC3E}">
        <p14:creationId xmlns:p14="http://schemas.microsoft.com/office/powerpoint/2010/main" val="407262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10</a:t>
            </a:fld>
            <a:endParaRPr lang="en-US"/>
          </a:p>
        </p:txBody>
      </p:sp>
    </p:spTree>
    <p:extLst>
      <p:ext uri="{BB962C8B-B14F-4D97-AF65-F5344CB8AC3E}">
        <p14:creationId xmlns:p14="http://schemas.microsoft.com/office/powerpoint/2010/main" val="1174601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none" strike="noStrike" dirty="0">
                <a:solidFill>
                  <a:srgbClr val="000000"/>
                </a:solidFill>
                <a:effectLst/>
              </a:rPr>
              <a:t>Justice is the principle of fair and equitable treatment in healthcare.</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Unlike </a:t>
            </a:r>
            <a:r>
              <a:rPr lang="en-US" b="1" i="0" u="none" strike="noStrike" dirty="0">
                <a:solidFill>
                  <a:srgbClr val="000000"/>
                </a:solidFill>
                <a:effectLst/>
              </a:rPr>
              <a:t>autonomy, beneficence, and non-maleficence, which are codified into law and policy</a:t>
            </a:r>
            <a:r>
              <a:rPr lang="en-US" b="0" i="0" u="none" strike="noStrike" dirty="0">
                <a:solidFill>
                  <a:srgbClr val="000000"/>
                </a:solidFill>
                <a:effectLst/>
              </a:rPr>
              <a:t>, </a:t>
            </a:r>
            <a:r>
              <a:rPr lang="en-US" b="1" i="0" u="none" strike="noStrike" dirty="0">
                <a:solidFill>
                  <a:srgbClr val="000000"/>
                </a:solidFill>
                <a:effectLst/>
              </a:rPr>
              <a:t>justice is often aspirational rather than enforceable.</a:t>
            </a:r>
          </a:p>
          <a:p>
            <a:pPr algn="l">
              <a:buFont typeface="Arial" panose="020B0604020202020204" pitchFamily="34" charset="0"/>
              <a:buChar char="•"/>
            </a:pPr>
            <a:endParaRPr lang="en-US" b="0" i="0" u="none" strike="noStrike" dirty="0">
              <a:solidFill>
                <a:srgbClr val="000000"/>
              </a:solidFill>
              <a:effectLst/>
            </a:endParaRPr>
          </a:p>
          <a:p>
            <a:pPr algn="l"/>
            <a:r>
              <a:rPr lang="en-US" b="1" i="0" u="none" strike="noStrike" dirty="0">
                <a:solidFill>
                  <a:srgbClr val="000000"/>
                </a:solidFill>
                <a:effectLst/>
              </a:rPr>
              <a:t>Modern Medical Oaths Include Justice—But That’s Not Enough</a:t>
            </a:r>
          </a:p>
          <a:p>
            <a:pPr algn="l">
              <a:buFont typeface="Arial" panose="020B0604020202020204" pitchFamily="34" charset="0"/>
              <a:buChar char="•"/>
            </a:pPr>
            <a:r>
              <a:rPr lang="en-US" b="1" i="0" u="none" strike="noStrike" dirty="0">
                <a:solidFill>
                  <a:srgbClr val="000000"/>
                </a:solidFill>
                <a:effectLst/>
              </a:rPr>
              <a:t>The Declaration of Geneva (2017 revision)</a:t>
            </a:r>
            <a:r>
              <a:rPr lang="en-US" b="0" i="0" u="none" strike="noStrike" dirty="0">
                <a:solidFill>
                  <a:srgbClr val="000000"/>
                </a:solidFill>
                <a:effectLst/>
              </a:rPr>
              <a:t> explicitly rejects discrimination in patient care, stating that </a:t>
            </a:r>
            <a:r>
              <a:rPr lang="en-US" b="1" i="0" u="none" strike="noStrike" dirty="0">
                <a:solidFill>
                  <a:srgbClr val="000000"/>
                </a:solidFill>
                <a:effectLst/>
              </a:rPr>
              <a:t>factors like race, socioeconomic status, and disability should not affect treatment decisions.</a:t>
            </a: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The Modern Hippocratic Oath (Lasagna Version, 1964)</a:t>
            </a:r>
            <a:r>
              <a:rPr lang="en-US" b="0" i="0" u="none" strike="noStrike" dirty="0">
                <a:solidFill>
                  <a:srgbClr val="000000"/>
                </a:solidFill>
                <a:effectLst/>
              </a:rPr>
              <a:t> recognizes physicians' </a:t>
            </a:r>
            <a:r>
              <a:rPr lang="en-US" b="1" i="0" u="none" strike="noStrike" dirty="0">
                <a:solidFill>
                  <a:srgbClr val="000000"/>
                </a:solidFill>
                <a:effectLst/>
              </a:rPr>
              <a:t>responsibility to society, not just individual patients.</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These </a:t>
            </a:r>
            <a:r>
              <a:rPr lang="en-US" b="1" i="0" u="none" strike="noStrike" dirty="0">
                <a:solidFill>
                  <a:srgbClr val="000000"/>
                </a:solidFill>
                <a:effectLst/>
              </a:rPr>
              <a:t>explicit commitments to equity</a:t>
            </a:r>
            <a:r>
              <a:rPr lang="en-US" b="0" i="0" u="none" strike="noStrike" dirty="0">
                <a:solidFill>
                  <a:srgbClr val="000000"/>
                </a:solidFill>
                <a:effectLst/>
              </a:rPr>
              <a:t> show how the </a:t>
            </a:r>
            <a:r>
              <a:rPr lang="en-US" b="1" i="0" u="none" strike="noStrike" dirty="0">
                <a:solidFill>
                  <a:srgbClr val="000000"/>
                </a:solidFill>
                <a:effectLst/>
              </a:rPr>
              <a:t>ethical framework has evolved—but they do not ensure structural enforcement.</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Unlike the first three ethical principles, justice remains a point of debate rather than a universal requirement.</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In </a:t>
            </a:r>
            <a:r>
              <a:rPr lang="en-US" b="1" i="0" u="none" strike="noStrike" dirty="0">
                <a:solidFill>
                  <a:srgbClr val="000000"/>
                </a:solidFill>
                <a:effectLst/>
              </a:rPr>
              <a:t>autonomy</a:t>
            </a:r>
            <a:r>
              <a:rPr lang="en-US" b="0" i="0" u="none" strike="noStrike" dirty="0">
                <a:solidFill>
                  <a:srgbClr val="000000"/>
                </a:solidFill>
                <a:effectLst/>
              </a:rPr>
              <a:t>, patients must </a:t>
            </a:r>
            <a:r>
              <a:rPr lang="en-US" b="1" i="0" u="none" strike="noStrike" dirty="0">
                <a:solidFill>
                  <a:srgbClr val="000000"/>
                </a:solidFill>
                <a:effectLst/>
              </a:rPr>
              <a:t>legally</a:t>
            </a:r>
            <a:r>
              <a:rPr lang="en-US" b="0" i="0" u="none" strike="noStrike" dirty="0">
                <a:solidFill>
                  <a:srgbClr val="000000"/>
                </a:solidFill>
                <a:effectLst/>
              </a:rPr>
              <a:t> consent to treatment.</a:t>
            </a:r>
          </a:p>
          <a:p>
            <a:pPr algn="l">
              <a:buFont typeface="Arial" panose="020B0604020202020204" pitchFamily="34" charset="0"/>
              <a:buChar char="•"/>
            </a:pPr>
            <a:r>
              <a:rPr lang="en-US" b="0" i="0" u="none" strike="noStrike" dirty="0">
                <a:solidFill>
                  <a:srgbClr val="000000"/>
                </a:solidFill>
                <a:effectLst/>
              </a:rPr>
              <a:t>In </a:t>
            </a:r>
            <a:r>
              <a:rPr lang="en-US" b="1" i="0" u="none" strike="noStrike" dirty="0">
                <a:solidFill>
                  <a:srgbClr val="000000"/>
                </a:solidFill>
                <a:effectLst/>
              </a:rPr>
              <a:t>beneficence</a:t>
            </a:r>
            <a:r>
              <a:rPr lang="en-US" b="0" i="0" u="none" strike="noStrike" dirty="0">
                <a:solidFill>
                  <a:srgbClr val="000000"/>
                </a:solidFill>
                <a:effectLst/>
              </a:rPr>
              <a:t>, physicians must </a:t>
            </a:r>
            <a:r>
              <a:rPr lang="en-US" b="1" i="0" u="none" strike="noStrike" dirty="0">
                <a:solidFill>
                  <a:srgbClr val="000000"/>
                </a:solidFill>
                <a:effectLst/>
              </a:rPr>
              <a:t>follow evidence-based guidelines</a:t>
            </a:r>
            <a:r>
              <a:rPr lang="en-US" b="0" i="0" u="none" strike="noStrike" dirty="0">
                <a:solidFill>
                  <a:srgbClr val="000000"/>
                </a:solidFill>
                <a:effectLst/>
              </a:rPr>
              <a:t> and act in the patient's best interest.</a:t>
            </a:r>
          </a:p>
          <a:p>
            <a:pPr algn="l">
              <a:buFont typeface="Arial" panose="020B0604020202020204" pitchFamily="34" charset="0"/>
              <a:buChar char="•"/>
            </a:pPr>
            <a:r>
              <a:rPr lang="en-US" b="0" i="0" u="none" strike="noStrike" dirty="0">
                <a:solidFill>
                  <a:srgbClr val="000000"/>
                </a:solidFill>
                <a:effectLst/>
              </a:rPr>
              <a:t>In </a:t>
            </a:r>
            <a:r>
              <a:rPr lang="en-US" b="1" i="0" u="none" strike="noStrike" dirty="0">
                <a:solidFill>
                  <a:srgbClr val="000000"/>
                </a:solidFill>
                <a:effectLst/>
              </a:rPr>
              <a:t>non-maleficence</a:t>
            </a:r>
            <a:r>
              <a:rPr lang="en-US" b="0" i="0" u="none" strike="noStrike" dirty="0">
                <a:solidFill>
                  <a:srgbClr val="000000"/>
                </a:solidFill>
                <a:effectLst/>
              </a:rPr>
              <a:t>, institutions </a:t>
            </a:r>
            <a:r>
              <a:rPr lang="en-US" b="1" i="0" u="none" strike="noStrike" dirty="0">
                <a:solidFill>
                  <a:srgbClr val="000000"/>
                </a:solidFill>
                <a:effectLst/>
              </a:rPr>
              <a:t>must implement safety policies</a:t>
            </a:r>
            <a:r>
              <a:rPr lang="en-US" b="0" i="0" u="none" strike="noStrike" dirty="0">
                <a:solidFill>
                  <a:srgbClr val="000000"/>
                </a:solidFill>
                <a:effectLst/>
              </a:rPr>
              <a:t> to prevent harm.</a:t>
            </a:r>
          </a:p>
          <a:p>
            <a:pPr algn="l">
              <a:buFont typeface="Arial" panose="020B0604020202020204" pitchFamily="34" charset="0"/>
              <a:buChar char="•"/>
            </a:pPr>
            <a:r>
              <a:rPr lang="en-US" b="1" i="0" u="none" strike="noStrike" dirty="0">
                <a:solidFill>
                  <a:srgbClr val="000000"/>
                </a:solidFill>
                <a:effectLst/>
              </a:rPr>
              <a:t>But where is the required, enforceable policy ensuring justice in access to care?</a:t>
            </a:r>
          </a:p>
          <a:p>
            <a:pPr algn="l">
              <a:buFont typeface="Arial" panose="020B0604020202020204" pitchFamily="34" charset="0"/>
              <a:buChar char="•"/>
            </a:pPr>
            <a:endParaRPr lang="en-US" b="0" i="0" u="none" strike="noStrike" dirty="0">
              <a:solidFill>
                <a:srgbClr val="000000"/>
              </a:solidFill>
              <a:effectLst/>
            </a:endParaRPr>
          </a:p>
          <a:p>
            <a:pPr algn="l"/>
            <a:r>
              <a:rPr lang="en-US" b="1" i="0" u="none" strike="noStrike" dirty="0">
                <a:solidFill>
                  <a:srgbClr val="000000"/>
                </a:solidFill>
                <a:effectLst/>
              </a:rPr>
              <a:t>Transplantation: Justice Remains an Afterthought</a:t>
            </a:r>
          </a:p>
          <a:p>
            <a:pPr algn="l">
              <a:buFont typeface="Arial" panose="020B0604020202020204" pitchFamily="34" charset="0"/>
              <a:buChar char="•"/>
            </a:pPr>
            <a:r>
              <a:rPr lang="en-US" b="1" i="0" u="none" strike="noStrike" dirty="0">
                <a:solidFill>
                  <a:srgbClr val="000000"/>
                </a:solidFill>
                <a:effectLst/>
              </a:rPr>
              <a:t>No federal law guarantees equitable access to liver transplantation.</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The </a:t>
            </a:r>
            <a:r>
              <a:rPr lang="en-US" b="1" i="0" u="none" strike="noStrike" dirty="0">
                <a:solidFill>
                  <a:srgbClr val="000000"/>
                </a:solidFill>
                <a:effectLst/>
              </a:rPr>
              <a:t>MELD system prioritizes medical urgency but does not account for structural inequities</a:t>
            </a:r>
            <a:r>
              <a:rPr lang="en-US" b="0" i="0" u="none" strike="noStrike" dirty="0">
                <a:solidFill>
                  <a:srgbClr val="000000"/>
                </a:solidFill>
                <a:effectLst/>
              </a:rPr>
              <a:t> (e.g., late referrals, financial barriers, social determinants of health).</a:t>
            </a:r>
          </a:p>
          <a:p>
            <a:pPr algn="l">
              <a:buFont typeface="Arial" panose="020B0604020202020204" pitchFamily="34" charset="0"/>
              <a:buChar char="•"/>
            </a:pPr>
            <a:r>
              <a:rPr lang="en-US" b="1" i="0" u="none" strike="noStrike" dirty="0">
                <a:solidFill>
                  <a:srgbClr val="000000"/>
                </a:solidFill>
                <a:effectLst/>
              </a:rPr>
              <a:t>Other ethical principles are embedded in regulations—justice is left to individual programs and subjective decisions.</a:t>
            </a:r>
            <a:endParaRPr lang="en-US" b="0" i="0" u="none" strike="noStrike"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BE47D8A4-12B5-B548-A657-66A473D5118B}" type="slidenum">
              <a:rPr lang="en-US" smtClean="0"/>
              <a:t>11</a:t>
            </a:fld>
            <a:endParaRPr lang="en-US"/>
          </a:p>
        </p:txBody>
      </p:sp>
    </p:spTree>
    <p:extLst>
      <p:ext uri="{BB962C8B-B14F-4D97-AF65-F5344CB8AC3E}">
        <p14:creationId xmlns:p14="http://schemas.microsoft.com/office/powerpoint/2010/main" val="2879085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Cirrhosis is on the rise all round the world.</a:t>
            </a:r>
          </a:p>
          <a:p>
            <a:r>
              <a:rPr lang="en-US" dirty="0"/>
              <a:t>The figure on the right has color coded 5 major etiologies of cirrhosis and you can see they all have increased over the past 20 years.</a:t>
            </a:r>
          </a:p>
          <a:p>
            <a:r>
              <a:rPr lang="en-US" dirty="0"/>
              <a:t>Specifically,</a:t>
            </a:r>
          </a:p>
          <a:p>
            <a:r>
              <a:rPr lang="en-US" dirty="0"/>
              <a:t>The burden per 100,000 was 110.6 in 1990 and 132.5 in 2017</a:t>
            </a:r>
          </a:p>
        </p:txBody>
      </p:sp>
      <p:sp>
        <p:nvSpPr>
          <p:cNvPr id="4" name="Slide Number Placeholder 3"/>
          <p:cNvSpPr>
            <a:spLocks noGrp="1"/>
          </p:cNvSpPr>
          <p:nvPr>
            <p:ph type="sldNum" sz="quarter" idx="5"/>
          </p:nvPr>
        </p:nvSpPr>
        <p:spPr/>
        <p:txBody>
          <a:bodyPr/>
          <a:lstStyle/>
          <a:p>
            <a:fld id="{E52B4240-F633-214D-81F6-68B71CC542DA}" type="slidenum">
              <a:rPr lang="en-US" smtClean="0"/>
              <a:t>14</a:t>
            </a:fld>
            <a:endParaRPr lang="en-US"/>
          </a:p>
        </p:txBody>
      </p:sp>
    </p:spTree>
    <p:extLst>
      <p:ext uri="{BB962C8B-B14F-4D97-AF65-F5344CB8AC3E}">
        <p14:creationId xmlns:p14="http://schemas.microsoft.com/office/powerpoint/2010/main" val="42214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The natural progression of cirrhosis is characterized by a continuum from an asymptomatic compensated phase to a symptomatic decompensation phase.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The rate of transition from a compensated to a decompensated stage is about 5%-7% each year.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The 5-year mortality rate in compensated cirrhosis without or with varices is 5% and 10%, respectively. T</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After decompensation that mortality is 85% here are several known factors associated with decompensation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CLC: Compensated liver cirrhosis; DM: Diabetes mellitus; HBV: Hepatitis B virus; HCV: Hepatitis C virus; LT: Liver transplantation.</a:t>
            </a:r>
            <a:br>
              <a:rPr lang="en-US" dirty="0"/>
            </a:br>
            <a:endParaRPr lang="en-US" dirty="0"/>
          </a:p>
        </p:txBody>
      </p:sp>
      <p:sp>
        <p:nvSpPr>
          <p:cNvPr id="4" name="Slide Number Placeholder 3"/>
          <p:cNvSpPr>
            <a:spLocks noGrp="1"/>
          </p:cNvSpPr>
          <p:nvPr>
            <p:ph type="sldNum" sz="quarter" idx="5"/>
          </p:nvPr>
        </p:nvSpPr>
        <p:spPr/>
        <p:txBody>
          <a:bodyPr/>
          <a:lstStyle/>
          <a:p>
            <a:fld id="{E52B4240-F633-214D-81F6-68B71CC542DA}" type="slidenum">
              <a:rPr lang="en-US" smtClean="0"/>
              <a:t>15</a:t>
            </a:fld>
            <a:endParaRPr lang="en-US"/>
          </a:p>
        </p:txBody>
      </p:sp>
    </p:spTree>
    <p:extLst>
      <p:ext uri="{BB962C8B-B14F-4D97-AF65-F5344CB8AC3E}">
        <p14:creationId xmlns:p14="http://schemas.microsoft.com/office/powerpoint/2010/main" val="98097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DB3D-4D6C-ED55-5B78-427EB11DE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5F9B6-7A36-F96F-C719-43C2DEE753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C8C9E-FF70-13A9-2140-7EE1A9A7828C}"/>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5" name="Footer Placeholder 4">
            <a:extLst>
              <a:ext uri="{FF2B5EF4-FFF2-40B4-BE49-F238E27FC236}">
                <a16:creationId xmlns:a16="http://schemas.microsoft.com/office/drawing/2014/main" id="{5E6FBEC6-8A1B-2EE3-744C-941754176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E10E8-26CA-58F6-0689-6BCFFFA1A662}"/>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68005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4ED5-6E03-81CA-25FA-90D08399EE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7AF3B7-6FB3-B4E8-03BD-F13E71513B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D5905-DEA4-8C42-0716-79A842EA2E78}"/>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5" name="Footer Placeholder 4">
            <a:extLst>
              <a:ext uri="{FF2B5EF4-FFF2-40B4-BE49-F238E27FC236}">
                <a16:creationId xmlns:a16="http://schemas.microsoft.com/office/drawing/2014/main" id="{1E34F1F0-6BBA-DBC1-B377-5B99377F8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B3C40-A0D5-113F-0C07-D065D5388646}"/>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3897506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C586D0-61D9-65CA-12BC-F5C4C7CE6B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CBDA43-CA3D-169C-F294-C7DA3DA02A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B16F8-AC8E-7716-2C48-A7AAFECF3923}"/>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5" name="Footer Placeholder 4">
            <a:extLst>
              <a:ext uri="{FF2B5EF4-FFF2-40B4-BE49-F238E27FC236}">
                <a16:creationId xmlns:a16="http://schemas.microsoft.com/office/drawing/2014/main" id="{E2C3D843-4B58-B35A-333F-0BD0FEC85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38A59-D6D5-DA2E-D023-35C5931CDC07}"/>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151488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1-Column Content">
    <p:spTree>
      <p:nvGrpSpPr>
        <p:cNvPr id="1" name=""/>
        <p:cNvGrpSpPr/>
        <p:nvPr/>
      </p:nvGrpSpPr>
      <p:grpSpPr>
        <a:xfrm>
          <a:off x="0" y="0"/>
          <a:ext cx="0" cy="0"/>
          <a:chOff x="0" y="0"/>
          <a:chExt cx="0" cy="0"/>
        </a:xfrm>
      </p:grpSpPr>
      <p:sp>
        <p:nvSpPr>
          <p:cNvPr id="37"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38" name="Body Level One…"/>
          <p:cNvSpPr txBox="1">
            <a:spLocks noGrp="1"/>
          </p:cNvSpPr>
          <p:nvPr>
            <p:ph type="body" idx="1"/>
          </p:nvPr>
        </p:nvSpPr>
        <p:spPr>
          <a:xfrm>
            <a:off x="838200" y="1825626"/>
            <a:ext cx="10515600" cy="361752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875578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7"/>
        <p:cNvGrpSpPr/>
        <p:nvPr/>
      </p:nvGrpSpPr>
      <p:grpSpPr>
        <a:xfrm>
          <a:off x="0" y="0"/>
          <a:ext cx="0" cy="0"/>
          <a:chOff x="0" y="0"/>
          <a:chExt cx="0" cy="0"/>
        </a:xfrm>
      </p:grpSpPr>
      <p:sp>
        <p:nvSpPr>
          <p:cNvPr id="52" name="Google Shape;52;p7"/>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1140400" y="1906867"/>
            <a:ext cx="3087600" cy="442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54" name="Google Shape;54;p7"/>
          <p:cNvSpPr txBox="1">
            <a:spLocks noGrp="1"/>
          </p:cNvSpPr>
          <p:nvPr>
            <p:ph type="body" idx="2"/>
          </p:nvPr>
        </p:nvSpPr>
        <p:spPr>
          <a:xfrm>
            <a:off x="4552281" y="1906867"/>
            <a:ext cx="3087600" cy="442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55" name="Google Shape;55;p7"/>
          <p:cNvSpPr txBox="1">
            <a:spLocks noGrp="1"/>
          </p:cNvSpPr>
          <p:nvPr>
            <p:ph type="body" idx="3"/>
          </p:nvPr>
        </p:nvSpPr>
        <p:spPr>
          <a:xfrm>
            <a:off x="7964163" y="1906867"/>
            <a:ext cx="3087600" cy="442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56" name="Google Shape;56;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4980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Acknowledgements 2">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4E73C36-5161-3EB5-4756-1991038A4831}"/>
              </a:ext>
            </a:extLst>
          </p:cNvPr>
          <p:cNvSpPr txBox="1">
            <a:spLocks/>
          </p:cNvSpPr>
          <p:nvPr/>
        </p:nvSpPr>
        <p:spPr>
          <a:xfrm>
            <a:off x="-184726" y="3068485"/>
            <a:ext cx="4394051" cy="1781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76198" indent="0" algn="r">
              <a:buNone/>
            </a:pPr>
            <a:r>
              <a:rPr lang="en-US" sz="2800" b="1" dirty="0">
                <a:solidFill>
                  <a:schemeClr val="accent3"/>
                </a:solidFill>
                <a:latin typeface="+mn-lt"/>
              </a:rPr>
              <a:t>Funding</a:t>
            </a:r>
          </a:p>
          <a:p>
            <a:pPr marL="76198" lvl="0" indent="0" algn="r">
              <a:buNone/>
            </a:pPr>
            <a:r>
              <a:rPr lang="en-US" sz="1600" dirty="0">
                <a:solidFill>
                  <a:schemeClr val="tx1"/>
                </a:solidFill>
                <a:latin typeface="+mn-lt"/>
              </a:rPr>
              <a:t>Indiana CTSI KL-2 </a:t>
            </a:r>
          </a:p>
          <a:p>
            <a:pPr marL="76198" lvl="0" indent="0" algn="r">
              <a:buNone/>
            </a:pPr>
            <a:r>
              <a:rPr lang="en-US" sz="1600" dirty="0">
                <a:solidFill>
                  <a:schemeClr val="tx1"/>
                </a:solidFill>
                <a:latin typeface="+mn-lt"/>
              </a:rPr>
              <a:t>NIMHD K23</a:t>
            </a:r>
          </a:p>
          <a:p>
            <a:pPr marL="76198" lvl="0" indent="0" algn="r">
              <a:buNone/>
            </a:pPr>
            <a:r>
              <a:rPr lang="en-US" sz="1600" dirty="0">
                <a:solidFill>
                  <a:schemeClr val="tx1"/>
                </a:solidFill>
                <a:latin typeface="+mn-lt"/>
              </a:rPr>
              <a:t>Jerome A. Joseph Transplant Innovation Award</a:t>
            </a:r>
          </a:p>
          <a:p>
            <a:pPr marL="76198" lvl="0" indent="0" algn="r">
              <a:buNone/>
            </a:pPr>
            <a:r>
              <a:rPr lang="en-US" sz="1600" dirty="0">
                <a:solidFill>
                  <a:schemeClr val="tx1"/>
                </a:solidFill>
                <a:latin typeface="+mn-lt"/>
              </a:rPr>
              <a:t>HEAL-R Health Equity Award</a:t>
            </a:r>
          </a:p>
          <a:p>
            <a:pPr marL="76198" lvl="0" indent="0" algn="r">
              <a:buNone/>
            </a:pPr>
            <a:r>
              <a:rPr lang="en-US" sz="1600" dirty="0">
                <a:solidFill>
                  <a:schemeClr val="tx1"/>
                </a:solidFill>
                <a:latin typeface="+mn-lt"/>
              </a:rPr>
              <a:t>IUSOM</a:t>
            </a:r>
          </a:p>
          <a:p>
            <a:pPr marL="711165" lvl="1" indent="0" algn="r">
              <a:buNone/>
            </a:pPr>
            <a:endParaRPr lang="en-US" sz="1200" b="1" dirty="0"/>
          </a:p>
        </p:txBody>
      </p:sp>
      <p:sp>
        <p:nvSpPr>
          <p:cNvPr id="9" name="AutoShape 2" descr="Indiana University School of Medicine | Indianapolis IN">
            <a:extLst>
              <a:ext uri="{FF2B5EF4-FFF2-40B4-BE49-F238E27FC236}">
                <a16:creationId xmlns:a16="http://schemas.microsoft.com/office/drawing/2014/main" id="{F41EE4D4-AC44-6D44-D1C6-905AF2169ECD}"/>
              </a:ext>
            </a:extLst>
          </p:cNvPr>
          <p:cNvSpPr>
            <a:spLocks noChangeAspect="1" noChangeArrowheads="1"/>
          </p:cNvSpPr>
          <p:nvPr/>
        </p:nvSpPr>
        <p:spPr bwMode="auto">
          <a:xfrm>
            <a:off x="4619303" y="1538417"/>
            <a:ext cx="3048000" cy="304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24" name="Text Placeholder 2">
            <a:extLst>
              <a:ext uri="{FF2B5EF4-FFF2-40B4-BE49-F238E27FC236}">
                <a16:creationId xmlns:a16="http://schemas.microsoft.com/office/drawing/2014/main" id="{F7623265-AA84-729B-A5FF-890E30BD33D6}"/>
              </a:ext>
            </a:extLst>
          </p:cNvPr>
          <p:cNvSpPr txBox="1">
            <a:spLocks/>
          </p:cNvSpPr>
          <p:nvPr/>
        </p:nvSpPr>
        <p:spPr>
          <a:xfrm>
            <a:off x="7972115" y="1151761"/>
            <a:ext cx="2825251" cy="150621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76198" indent="0" algn="l">
              <a:buNone/>
            </a:pPr>
            <a:r>
              <a:rPr lang="en-US" sz="2800" b="1" dirty="0">
                <a:solidFill>
                  <a:schemeClr val="accent2"/>
                </a:solidFill>
                <a:latin typeface="+mn-lt"/>
              </a:rPr>
              <a:t>Mentors</a:t>
            </a:r>
          </a:p>
          <a:p>
            <a:pPr marL="76198" lvl="0" indent="0" algn="l">
              <a:buNone/>
            </a:pPr>
            <a:r>
              <a:rPr lang="en-US" sz="1600" dirty="0">
                <a:solidFill>
                  <a:schemeClr val="tx1"/>
                </a:solidFill>
                <a:latin typeface="+mn-lt"/>
              </a:rPr>
              <a:t>Naga Chalasani, MD</a:t>
            </a:r>
          </a:p>
          <a:p>
            <a:pPr marL="76198" lvl="0" indent="0" algn="l">
              <a:buNone/>
            </a:pPr>
            <a:r>
              <a:rPr lang="en-US" sz="1600" dirty="0">
                <a:solidFill>
                  <a:schemeClr val="tx1"/>
                </a:solidFill>
                <a:latin typeface="+mn-lt"/>
              </a:rPr>
              <a:t>Susan Rawl, PhD</a:t>
            </a:r>
          </a:p>
          <a:p>
            <a:pPr marL="76198" lvl="0" indent="0" algn="l">
              <a:buNone/>
            </a:pPr>
            <a:r>
              <a:rPr lang="en-US" sz="1600" dirty="0">
                <a:solidFill>
                  <a:schemeClr val="tx1"/>
                </a:solidFill>
                <a:latin typeface="+mn-lt"/>
              </a:rPr>
              <a:t>Patrick Monahan, PhD</a:t>
            </a:r>
          </a:p>
          <a:p>
            <a:pPr marL="76198" lvl="0" indent="0" algn="l">
              <a:buNone/>
            </a:pPr>
            <a:r>
              <a:rPr lang="en-US" sz="1600" dirty="0" err="1">
                <a:solidFill>
                  <a:schemeClr val="tx1"/>
                </a:solidFill>
                <a:latin typeface="+mn-lt"/>
              </a:rPr>
              <a:t>Brownsyn</a:t>
            </a:r>
            <a:r>
              <a:rPr lang="en-US" sz="1600" dirty="0">
                <a:solidFill>
                  <a:schemeClr val="tx1"/>
                </a:solidFill>
                <a:latin typeface="+mn-lt"/>
              </a:rPr>
              <a:t> Tucker Edmonds, MD</a:t>
            </a:r>
          </a:p>
          <a:p>
            <a:pPr marL="711165" lvl="1" indent="0" algn="l">
              <a:buNone/>
            </a:pPr>
            <a:endParaRPr lang="en-US" sz="1200" b="1" dirty="0"/>
          </a:p>
        </p:txBody>
      </p:sp>
      <p:sp>
        <p:nvSpPr>
          <p:cNvPr id="25" name="Text Placeholder 2">
            <a:extLst>
              <a:ext uri="{FF2B5EF4-FFF2-40B4-BE49-F238E27FC236}">
                <a16:creationId xmlns:a16="http://schemas.microsoft.com/office/drawing/2014/main" id="{AB70555D-DD92-E9FE-4EF3-EAD19BB0F616}"/>
              </a:ext>
            </a:extLst>
          </p:cNvPr>
          <p:cNvSpPr txBox="1">
            <a:spLocks/>
          </p:cNvSpPr>
          <p:nvPr/>
        </p:nvSpPr>
        <p:spPr>
          <a:xfrm>
            <a:off x="7959666" y="3038973"/>
            <a:ext cx="4032383" cy="18107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100000"/>
              </a:lnSpc>
              <a:spcBef>
                <a:spcPts val="600"/>
              </a:spcBef>
              <a:spcAft>
                <a:spcPts val="0"/>
              </a:spcAft>
              <a:buClr>
                <a:schemeClr val="accent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2743200" marR="0" lvl="5"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3200400" marR="0" lvl="6"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3657600" marR="0" lvl="7" indent="-381000" algn="l" rtl="0">
              <a:lnSpc>
                <a:spcPct val="100000"/>
              </a:lnSpc>
              <a:spcBef>
                <a:spcPts val="600"/>
              </a:spcBef>
              <a:spcAft>
                <a:spcPts val="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4114800" marR="0" lvl="8" indent="-381000" algn="l" rtl="0">
              <a:lnSpc>
                <a:spcPct val="100000"/>
              </a:lnSpc>
              <a:spcBef>
                <a:spcPts val="600"/>
              </a:spcBef>
              <a:spcAft>
                <a:spcPts val="600"/>
              </a:spcAft>
              <a:buClr>
                <a:schemeClr val="dk1"/>
              </a:buClr>
              <a:buSzPts val="24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76198" indent="0" algn="l">
              <a:buNone/>
            </a:pPr>
            <a:r>
              <a:rPr lang="en-US" sz="2800" b="1" dirty="0">
                <a:solidFill>
                  <a:schemeClr val="tx2"/>
                </a:solidFill>
                <a:latin typeface="+mn-lt"/>
              </a:rPr>
              <a:t>Research Team</a:t>
            </a:r>
          </a:p>
          <a:p>
            <a:pPr marL="76198" lvl="0" indent="0" algn="l">
              <a:buNone/>
            </a:pPr>
            <a:r>
              <a:rPr lang="en-US" sz="1600" dirty="0">
                <a:solidFill>
                  <a:schemeClr val="tx1"/>
                </a:solidFill>
                <a:latin typeface="+mn-lt"/>
              </a:rPr>
              <a:t>Nicole Garcia</a:t>
            </a:r>
          </a:p>
          <a:p>
            <a:pPr marL="76198" lvl="0" indent="0" algn="l">
              <a:buNone/>
            </a:pPr>
            <a:r>
              <a:rPr lang="en-US" sz="1600" dirty="0">
                <a:solidFill>
                  <a:schemeClr val="tx1"/>
                </a:solidFill>
                <a:latin typeface="+mn-lt"/>
              </a:rPr>
              <a:t>Alexandra Hughes</a:t>
            </a:r>
          </a:p>
          <a:p>
            <a:pPr marL="76198" lvl="0" indent="0" algn="l">
              <a:buNone/>
            </a:pPr>
            <a:r>
              <a:rPr lang="en-US" sz="1600" dirty="0">
                <a:solidFill>
                  <a:schemeClr val="tx1"/>
                </a:solidFill>
                <a:latin typeface="+mn-lt"/>
              </a:rPr>
              <a:t>IU Liver Research Group</a:t>
            </a:r>
          </a:p>
          <a:p>
            <a:pPr marL="76198" lvl="0" indent="0" algn="l">
              <a:buNone/>
            </a:pPr>
            <a:r>
              <a:rPr lang="en-US" sz="1600" dirty="0">
                <a:solidFill>
                  <a:schemeClr val="tx1"/>
                </a:solidFill>
                <a:latin typeface="+mn-lt"/>
              </a:rPr>
              <a:t>Indiana CTSI Patient-Centered Core</a:t>
            </a:r>
          </a:p>
          <a:p>
            <a:pPr marL="711165" lvl="1" indent="0" algn="l">
              <a:buNone/>
            </a:pPr>
            <a:endParaRPr lang="en-US" sz="1200" b="1" dirty="0"/>
          </a:p>
        </p:txBody>
      </p:sp>
      <p:sp>
        <p:nvSpPr>
          <p:cNvPr id="26" name="Rectangle: Rounded Corners 25">
            <a:extLst>
              <a:ext uri="{FF2B5EF4-FFF2-40B4-BE49-F238E27FC236}">
                <a16:creationId xmlns:a16="http://schemas.microsoft.com/office/drawing/2014/main" id="{7FD5D4BF-D068-5CE2-8702-18FDBA948E51}"/>
              </a:ext>
            </a:extLst>
          </p:cNvPr>
          <p:cNvSpPr/>
          <p:nvPr/>
        </p:nvSpPr>
        <p:spPr>
          <a:xfrm rot="10800000">
            <a:off x="6143305" y="3067026"/>
            <a:ext cx="1810775" cy="18107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Rounded Corners 26">
            <a:extLst>
              <a:ext uri="{FF2B5EF4-FFF2-40B4-BE49-F238E27FC236}">
                <a16:creationId xmlns:a16="http://schemas.microsoft.com/office/drawing/2014/main" id="{8F003DFD-5932-B495-2358-543789555C88}"/>
              </a:ext>
            </a:extLst>
          </p:cNvPr>
          <p:cNvSpPr/>
          <p:nvPr/>
        </p:nvSpPr>
        <p:spPr>
          <a:xfrm rot="10800000">
            <a:off x="4294950" y="3067026"/>
            <a:ext cx="1810775" cy="181077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Rounded Corners 29">
            <a:extLst>
              <a:ext uri="{FF2B5EF4-FFF2-40B4-BE49-F238E27FC236}">
                <a16:creationId xmlns:a16="http://schemas.microsoft.com/office/drawing/2014/main" id="{337871B9-72BA-288B-50A9-85F53A49C230}"/>
              </a:ext>
            </a:extLst>
          </p:cNvPr>
          <p:cNvSpPr/>
          <p:nvPr/>
        </p:nvSpPr>
        <p:spPr>
          <a:xfrm rot="10800000">
            <a:off x="6149254" y="1215594"/>
            <a:ext cx="1810775" cy="181077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3" name="Group 22">
            <a:extLst>
              <a:ext uri="{FF2B5EF4-FFF2-40B4-BE49-F238E27FC236}">
                <a16:creationId xmlns:a16="http://schemas.microsoft.com/office/drawing/2014/main" id="{39FBC8D0-8AF7-E46A-D62A-7C26DC1D5A16}"/>
              </a:ext>
            </a:extLst>
          </p:cNvPr>
          <p:cNvGrpSpPr/>
          <p:nvPr/>
        </p:nvGrpSpPr>
        <p:grpSpPr>
          <a:xfrm>
            <a:off x="4377721" y="3292805"/>
            <a:ext cx="1616969" cy="1352227"/>
            <a:chOff x="6207778" y="1881787"/>
            <a:chExt cx="1616969" cy="1352227"/>
          </a:xfrm>
        </p:grpSpPr>
        <p:pic>
          <p:nvPicPr>
            <p:cNvPr id="11" name="Picture 8">
              <a:extLst>
                <a:ext uri="{FF2B5EF4-FFF2-40B4-BE49-F238E27FC236}">
                  <a16:creationId xmlns:a16="http://schemas.microsoft.com/office/drawing/2014/main" id="{92D400C4-8E54-FD81-0AD6-BD1337E71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 b="61"/>
            <a:stretch/>
          </p:blipFill>
          <p:spPr bwMode="auto">
            <a:xfrm>
              <a:off x="6207778" y="1881787"/>
              <a:ext cx="693370" cy="635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sign&#10;&#10;Description automatically generated">
              <a:extLst>
                <a:ext uri="{FF2B5EF4-FFF2-40B4-BE49-F238E27FC236}">
                  <a16:creationId xmlns:a16="http://schemas.microsoft.com/office/drawing/2014/main" id="{143E1D4E-6622-E414-7FD4-11918CFEF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659" y="1881787"/>
              <a:ext cx="875088" cy="605041"/>
            </a:xfrm>
            <a:prstGeom prst="rect">
              <a:avLst/>
            </a:prstGeom>
          </p:spPr>
        </p:pic>
        <p:pic>
          <p:nvPicPr>
            <p:cNvPr id="18" name="Picture 17" descr="Text&#10;&#10;Description automatically generated">
              <a:extLst>
                <a:ext uri="{FF2B5EF4-FFF2-40B4-BE49-F238E27FC236}">
                  <a16:creationId xmlns:a16="http://schemas.microsoft.com/office/drawing/2014/main" id="{072955A0-60DB-C0FA-D83D-D121DC3ADBDE}"/>
                </a:ext>
              </a:extLst>
            </p:cNvPr>
            <p:cNvPicPr>
              <a:picLocks noChangeAspect="1"/>
            </p:cNvPicPr>
            <p:nvPr/>
          </p:nvPicPr>
          <p:blipFill rotWithShape="1">
            <a:blip r:embed="rId4">
              <a:extLst>
                <a:ext uri="{28A0092B-C50C-407E-A947-70E740481C1C}">
                  <a14:useLocalDpi xmlns:a14="http://schemas.microsoft.com/office/drawing/2010/main" val="0"/>
                </a:ext>
              </a:extLst>
            </a:blip>
            <a:srcRect r="83792"/>
            <a:stretch/>
          </p:blipFill>
          <p:spPr>
            <a:xfrm>
              <a:off x="7064667" y="2552637"/>
              <a:ext cx="633889" cy="681377"/>
            </a:xfrm>
            <a:prstGeom prst="rect">
              <a:avLst/>
            </a:prstGeom>
          </p:spPr>
        </p:pic>
        <p:pic>
          <p:nvPicPr>
            <p:cNvPr id="20" name="Picture 19" descr="A red and white sign&#10;&#10;Description automatically generated with medium confidence">
              <a:extLst>
                <a:ext uri="{FF2B5EF4-FFF2-40B4-BE49-F238E27FC236}">
                  <a16:creationId xmlns:a16="http://schemas.microsoft.com/office/drawing/2014/main" id="{A2E5B0C6-048D-3263-3BB9-7BA5FF79F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380" y="2576967"/>
              <a:ext cx="660362" cy="635753"/>
            </a:xfrm>
            <a:prstGeom prst="rect">
              <a:avLst/>
            </a:prstGeom>
          </p:spPr>
        </p:pic>
      </p:grpSp>
      <p:sp>
        <p:nvSpPr>
          <p:cNvPr id="29" name="TextBox 28">
            <a:extLst>
              <a:ext uri="{FF2B5EF4-FFF2-40B4-BE49-F238E27FC236}">
                <a16:creationId xmlns:a16="http://schemas.microsoft.com/office/drawing/2014/main" id="{7D0B26EB-F35D-0F1D-1406-85C2AA37498B}"/>
              </a:ext>
            </a:extLst>
          </p:cNvPr>
          <p:cNvSpPr txBox="1"/>
          <p:nvPr/>
        </p:nvSpPr>
        <p:spPr>
          <a:xfrm>
            <a:off x="168321" y="1659119"/>
            <a:ext cx="5826369" cy="830997"/>
          </a:xfrm>
          <a:prstGeom prst="rect">
            <a:avLst/>
          </a:prstGeom>
          <a:noFill/>
        </p:spPr>
        <p:txBody>
          <a:bodyPr wrap="square" rtlCol="0">
            <a:spAutoFit/>
          </a:bodyPr>
          <a:lstStyle/>
          <a:p>
            <a:pPr algn="r"/>
            <a:r>
              <a:rPr lang="en-US" sz="4800" b="1" dirty="0">
                <a:solidFill>
                  <a:schemeClr val="tx2"/>
                </a:solidFill>
              </a:rPr>
              <a:t>Acknowledgements</a:t>
            </a:r>
          </a:p>
        </p:txBody>
      </p:sp>
    </p:spTree>
    <p:extLst>
      <p:ext uri="{BB962C8B-B14F-4D97-AF65-F5344CB8AC3E}">
        <p14:creationId xmlns:p14="http://schemas.microsoft.com/office/powerpoint/2010/main" val="408610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3"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09892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D3E9-723C-5333-08AF-B9FA66017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AA6D3-039D-0DDA-EDD6-AB24E1F4C1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8403C-A436-BB8E-3431-A1627882AB73}"/>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5" name="Footer Placeholder 4">
            <a:extLst>
              <a:ext uri="{FF2B5EF4-FFF2-40B4-BE49-F238E27FC236}">
                <a16:creationId xmlns:a16="http://schemas.microsoft.com/office/drawing/2014/main" id="{982D83D7-5E0B-0D66-48C7-CB3B1E0E0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DD355-88F9-1343-FA27-A0834FF7A384}"/>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69366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D8C2-989A-1D85-02F3-78D8EBAA6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BA5D4-5222-8448-0248-D809769994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80DB5-E4F8-70E6-4951-C717CA7A6C5B}"/>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5" name="Footer Placeholder 4">
            <a:extLst>
              <a:ext uri="{FF2B5EF4-FFF2-40B4-BE49-F238E27FC236}">
                <a16:creationId xmlns:a16="http://schemas.microsoft.com/office/drawing/2014/main" id="{4D7CC28A-10DC-4E51-1D4C-2EEC807CA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4BB5C-7AEE-0AED-0011-15AC4B739F2E}"/>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52999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4427-FDDE-7FBE-8F3B-1CB90D8E00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ABC95-45BC-35B6-0FB0-244370BAD9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943248-A186-EFBC-72E8-0EEB6BA126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C1F3D2-9EFA-A77D-532D-37C0A4799A00}"/>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6" name="Footer Placeholder 5">
            <a:extLst>
              <a:ext uri="{FF2B5EF4-FFF2-40B4-BE49-F238E27FC236}">
                <a16:creationId xmlns:a16="http://schemas.microsoft.com/office/drawing/2014/main" id="{4F435237-3016-A920-EC1E-65C7D0951E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D746C7-DFCF-DF26-34E0-D23B2C95EA04}"/>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356986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D906-6D55-F935-3BDD-46348357A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D3D722-61F4-6FFA-3FE9-544751778B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455ABE-FBEE-0106-8DB7-C80A66101E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1FE9FB-2190-1D67-D9B1-25A1A56B1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917B9D-F405-DBDF-71D9-C8D305A895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01E353-4D69-CD0D-6859-54C0E4752B9C}"/>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8" name="Footer Placeholder 7">
            <a:extLst>
              <a:ext uri="{FF2B5EF4-FFF2-40B4-BE49-F238E27FC236}">
                <a16:creationId xmlns:a16="http://schemas.microsoft.com/office/drawing/2014/main" id="{2A8346C2-DB6F-00CF-B1D1-DA45BC8A1D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F4BD98-837B-5581-6E75-A1674658C83A}"/>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1051002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7538-6FC8-75CB-EA4A-3059C0C447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28A92-5FCD-4E9C-04CA-E7434BE4366D}"/>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4" name="Footer Placeholder 3">
            <a:extLst>
              <a:ext uri="{FF2B5EF4-FFF2-40B4-BE49-F238E27FC236}">
                <a16:creationId xmlns:a16="http://schemas.microsoft.com/office/drawing/2014/main" id="{BE2DE6DA-2469-4FDD-2E0B-3AC6CE010C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6DA9C3-97B0-ADBD-6451-780FD8BF9B4B}"/>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109696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41BF6-3F2C-FB69-0D14-4EAD9FEBC12C}"/>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3" name="Footer Placeholder 2">
            <a:extLst>
              <a:ext uri="{FF2B5EF4-FFF2-40B4-BE49-F238E27FC236}">
                <a16:creationId xmlns:a16="http://schemas.microsoft.com/office/drawing/2014/main" id="{41AA46EA-E80D-7E87-98D2-2D905B9CFF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BEDF30-32F8-A8EB-8304-AC382756E7CA}"/>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2232372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AC159-CFBA-F308-FEA6-7E497DE78F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FDC68D-FCE2-3083-A0F4-C84BD3CD67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316DD1-8747-1DAB-3DAE-3BA97E209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A2E94E-7926-A047-B662-DE4E176AF21E}"/>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6" name="Footer Placeholder 5">
            <a:extLst>
              <a:ext uri="{FF2B5EF4-FFF2-40B4-BE49-F238E27FC236}">
                <a16:creationId xmlns:a16="http://schemas.microsoft.com/office/drawing/2014/main" id="{40EF86AC-858A-0AC9-BCC6-37FF60CF9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D462A-AE8F-C5D7-99C5-8CC06D5F8C02}"/>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2822743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43BB-C31A-B977-D30B-AA927C417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FF9C0F-5B1C-C05D-1EC9-5554789B3D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B228CA-8B15-1F02-FA7C-6B56FF702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8B999-48B4-57CA-2E79-F40A5FF0493A}"/>
              </a:ext>
            </a:extLst>
          </p:cNvPr>
          <p:cNvSpPr>
            <a:spLocks noGrp="1"/>
          </p:cNvSpPr>
          <p:nvPr>
            <p:ph type="dt" sz="half" idx="10"/>
          </p:nvPr>
        </p:nvSpPr>
        <p:spPr/>
        <p:txBody>
          <a:bodyPr/>
          <a:lstStyle/>
          <a:p>
            <a:fld id="{10E16C99-364F-2343-A4B0-2700BD5CCD07}" type="datetimeFigureOut">
              <a:rPr lang="en-US" smtClean="0"/>
              <a:t>3/13/2025</a:t>
            </a:fld>
            <a:endParaRPr lang="en-US"/>
          </a:p>
        </p:txBody>
      </p:sp>
      <p:sp>
        <p:nvSpPr>
          <p:cNvPr id="6" name="Footer Placeholder 5">
            <a:extLst>
              <a:ext uri="{FF2B5EF4-FFF2-40B4-BE49-F238E27FC236}">
                <a16:creationId xmlns:a16="http://schemas.microsoft.com/office/drawing/2014/main" id="{5BEA0813-9678-64D1-6F8B-AF17C8361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C4475D-8C60-CA60-0E06-F56055BAEE10}"/>
              </a:ext>
            </a:extLst>
          </p:cNvPr>
          <p:cNvSpPr>
            <a:spLocks noGrp="1"/>
          </p:cNvSpPr>
          <p:nvPr>
            <p:ph type="sldNum" sz="quarter" idx="12"/>
          </p:nvPr>
        </p:nvSpPr>
        <p:spPr/>
        <p:txBody>
          <a:bodyPr/>
          <a:lstStyle/>
          <a:p>
            <a:fld id="{FC7CE87E-EFE5-1E4D-AAEB-BA6677912534}" type="slidenum">
              <a:rPr lang="en-US" smtClean="0"/>
              <a:t>‹#›</a:t>
            </a:fld>
            <a:endParaRPr lang="en-US"/>
          </a:p>
        </p:txBody>
      </p:sp>
    </p:spTree>
    <p:extLst>
      <p:ext uri="{BB962C8B-B14F-4D97-AF65-F5344CB8AC3E}">
        <p14:creationId xmlns:p14="http://schemas.microsoft.com/office/powerpoint/2010/main" val="969190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12FF00-F368-F23A-6B90-81FC5BC78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A33264-4090-C195-CAF6-5A10838F5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66220-3CB8-E3CA-3680-228FC6EAF3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E16C99-364F-2343-A4B0-2700BD5CCD07}" type="datetimeFigureOut">
              <a:rPr lang="en-US" smtClean="0"/>
              <a:t>3/13/2025</a:t>
            </a:fld>
            <a:endParaRPr lang="en-US"/>
          </a:p>
        </p:txBody>
      </p:sp>
      <p:sp>
        <p:nvSpPr>
          <p:cNvPr id="5" name="Footer Placeholder 4">
            <a:extLst>
              <a:ext uri="{FF2B5EF4-FFF2-40B4-BE49-F238E27FC236}">
                <a16:creationId xmlns:a16="http://schemas.microsoft.com/office/drawing/2014/main" id="{1F33AC5B-1129-18FE-45DA-0CBFC6C6C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A1CB2C-2A29-C138-359B-E16333733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7CE87E-EFE5-1E4D-AAEB-BA6677912534}" type="slidenum">
              <a:rPr lang="en-US" smtClean="0"/>
              <a:t>‹#›</a:t>
            </a:fld>
            <a:endParaRPr lang="en-US"/>
          </a:p>
        </p:txBody>
      </p:sp>
    </p:spTree>
    <p:extLst>
      <p:ext uri="{BB962C8B-B14F-4D97-AF65-F5344CB8AC3E}">
        <p14:creationId xmlns:p14="http://schemas.microsoft.com/office/powerpoint/2010/main" val="1390110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3.png"/><Relationship Id="rId5" Type="http://schemas.openxmlformats.org/officeDocument/2006/relationships/tags" Target="../tags/tag5.xml"/><Relationship Id="rId10" Type="http://schemas.openxmlformats.org/officeDocument/2006/relationships/image" Target="../media/image22.png"/><Relationship Id="rId4" Type="http://schemas.openxmlformats.org/officeDocument/2006/relationships/tags" Target="../tags/tag4.xml"/><Relationship Id="rId9"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5" name="Group 14">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9" name="Freeform: Shape 18">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7" name="Freeform: Shape 16">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255CDA5A-2E3D-1EE6-942E-094FC65CE3CA}"/>
              </a:ext>
            </a:extLst>
          </p:cNvPr>
          <p:cNvSpPr>
            <a:spLocks noGrp="1"/>
          </p:cNvSpPr>
          <p:nvPr>
            <p:ph type="ctrTitle"/>
          </p:nvPr>
        </p:nvSpPr>
        <p:spPr>
          <a:xfrm>
            <a:off x="835024" y="493844"/>
            <a:ext cx="8015515" cy="2308324"/>
          </a:xfrm>
        </p:spPr>
        <p:txBody>
          <a:bodyPr>
            <a:normAutofit/>
          </a:bodyPr>
          <a:lstStyle/>
          <a:p>
            <a:pPr algn="l"/>
            <a:r>
              <a:rPr lang="en-US" sz="7200" b="0" i="0" u="none" strike="noStrike" dirty="0">
                <a:solidFill>
                  <a:schemeClr val="bg1"/>
                </a:solidFill>
                <a:effectLst/>
                <a:latin typeface="-webkit-standard"/>
              </a:rPr>
              <a:t>What About Justice?</a:t>
            </a:r>
            <a:endParaRPr lang="en-US" sz="7200" dirty="0">
              <a:solidFill>
                <a:schemeClr val="bg1"/>
              </a:solidFill>
            </a:endParaRPr>
          </a:p>
        </p:txBody>
      </p:sp>
      <p:sp>
        <p:nvSpPr>
          <p:cNvPr id="7" name="Text Placeholder 13">
            <a:extLst>
              <a:ext uri="{FF2B5EF4-FFF2-40B4-BE49-F238E27FC236}">
                <a16:creationId xmlns:a16="http://schemas.microsoft.com/office/drawing/2014/main" id="{D1BF8CA2-E022-13B0-5F4A-C4EB2D3093C3}"/>
              </a:ext>
            </a:extLst>
          </p:cNvPr>
          <p:cNvSpPr txBox="1">
            <a:spLocks noGrp="1"/>
          </p:cNvSpPr>
          <p:nvPr>
            <p:ph type="subTitle" idx="1"/>
          </p:nvPr>
        </p:nvSpPr>
        <p:spPr>
          <a:xfrm>
            <a:off x="835024" y="3429000"/>
            <a:ext cx="7742919" cy="1393777"/>
          </a:xfrm>
          <a:prstGeom prst="rect">
            <a:avLst/>
          </a:prstGeom>
        </p:spPr>
        <p:txBody>
          <a:bodyPr vert="horz" lIns="91440" tIns="45720" rIns="91440" bIns="45720" rtlCol="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spcBef>
                <a:spcPts val="750"/>
              </a:spcBef>
            </a:pPr>
            <a:r>
              <a:rPr lang="en-US" sz="1900" b="1" kern="1200" dirty="0">
                <a:solidFill>
                  <a:schemeClr val="bg1"/>
                </a:solidFill>
                <a:latin typeface="+mn-lt"/>
                <a:ea typeface="+mn-ea"/>
                <a:cs typeface="+mn-cs"/>
              </a:rPr>
              <a:t>Lauren D. Nephew MD, MA, MSCE</a:t>
            </a:r>
          </a:p>
          <a:p>
            <a:pPr defTabSz="685800">
              <a:lnSpc>
                <a:spcPct val="90000"/>
              </a:lnSpc>
              <a:spcBef>
                <a:spcPts val="750"/>
              </a:spcBef>
            </a:pPr>
            <a:r>
              <a:rPr lang="en-US" sz="1900" kern="1200" dirty="0">
                <a:solidFill>
                  <a:schemeClr val="bg1"/>
                </a:solidFill>
                <a:latin typeface="+mn-lt"/>
                <a:ea typeface="+mn-ea"/>
                <a:cs typeface="+mn-cs"/>
              </a:rPr>
              <a:t>Assistant Professor of Medicine, Division of Gastroenterology &amp; Hepatology</a:t>
            </a:r>
          </a:p>
          <a:p>
            <a:pPr defTabSz="685800">
              <a:lnSpc>
                <a:spcPct val="90000"/>
              </a:lnSpc>
              <a:spcBef>
                <a:spcPts val="750"/>
              </a:spcBef>
            </a:pPr>
            <a:r>
              <a:rPr lang="en-US" sz="1900" kern="1200" dirty="0">
                <a:solidFill>
                  <a:schemeClr val="bg1"/>
                </a:solidFill>
                <a:latin typeface="+mn-lt"/>
                <a:ea typeface="+mn-ea"/>
                <a:cs typeface="+mn-cs"/>
              </a:rPr>
              <a:t>Associate Vice Chair of Health Equity, Department of Medicine </a:t>
            </a:r>
          </a:p>
          <a:p>
            <a:pPr defTabSz="685800">
              <a:lnSpc>
                <a:spcPct val="90000"/>
              </a:lnSpc>
              <a:spcBef>
                <a:spcPts val="750"/>
              </a:spcBef>
            </a:pPr>
            <a:r>
              <a:rPr lang="en-US" sz="1900" kern="1200" dirty="0">
                <a:solidFill>
                  <a:schemeClr val="bg1"/>
                </a:solidFill>
                <a:latin typeface="+mn-lt"/>
                <a:ea typeface="+mn-ea"/>
                <a:cs typeface="+mn-cs"/>
              </a:rPr>
              <a:t>Associate Member, Simon Comprehensive Cancer Center </a:t>
            </a:r>
          </a:p>
          <a:p>
            <a:pPr defTabSz="685800">
              <a:spcBef>
                <a:spcPts val="750"/>
              </a:spcBef>
            </a:pPr>
            <a:endParaRPr lang="en-US" b="1" kern="1200" dirty="0">
              <a:solidFill>
                <a:schemeClr val="bg1"/>
              </a:solidFill>
              <a:latin typeface="+mn-lt"/>
              <a:ea typeface="+mn-ea"/>
              <a:cs typeface="+mn-cs"/>
            </a:endParaRPr>
          </a:p>
          <a:p>
            <a:pPr defTabSz="685800">
              <a:spcBef>
                <a:spcPts val="750"/>
              </a:spcBef>
            </a:pPr>
            <a:endParaRPr lang="en-US" kern="1200" dirty="0">
              <a:solidFill>
                <a:schemeClr val="bg1"/>
              </a:solidFill>
              <a:latin typeface="+mn-lt"/>
              <a:ea typeface="+mn-ea"/>
              <a:cs typeface="+mn-cs"/>
            </a:endParaRPr>
          </a:p>
          <a:p>
            <a:pPr defTabSz="685800">
              <a:spcBef>
                <a:spcPts val="750"/>
              </a:spcBef>
            </a:pPr>
            <a:endParaRPr lang="en-US" kern="1200" dirty="0">
              <a:solidFill>
                <a:schemeClr val="bg1"/>
              </a:solidFill>
              <a:latin typeface="+mn-lt"/>
              <a:ea typeface="+mn-ea"/>
              <a:cs typeface="+mn-cs"/>
            </a:endParaRPr>
          </a:p>
          <a:p>
            <a:pPr defTabSz="685800">
              <a:spcBef>
                <a:spcPts val="750"/>
              </a:spcBef>
            </a:pPr>
            <a:endParaRPr lang="en-US" kern="1200" dirty="0">
              <a:solidFill>
                <a:schemeClr val="bg1"/>
              </a:solidFill>
              <a:latin typeface="+mn-lt"/>
              <a:ea typeface="+mn-ea"/>
              <a:cs typeface="+mn-cs"/>
            </a:endParaRPr>
          </a:p>
        </p:txBody>
      </p:sp>
    </p:spTree>
    <p:extLst>
      <p:ext uri="{BB962C8B-B14F-4D97-AF65-F5344CB8AC3E}">
        <p14:creationId xmlns:p14="http://schemas.microsoft.com/office/powerpoint/2010/main" val="268607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1B4008A-5F71-29A2-3B03-7733E51BF65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What About Justice?</a:t>
            </a:r>
          </a:p>
        </p:txBody>
      </p:sp>
      <p:pic>
        <p:nvPicPr>
          <p:cNvPr id="5124" name="Picture 4">
            <a:extLst>
              <a:ext uri="{FF2B5EF4-FFF2-40B4-BE49-F238E27FC236}">
                <a16:creationId xmlns:a16="http://schemas.microsoft.com/office/drawing/2014/main" id="{326C3ECF-5A6D-C691-5766-B691CB401E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51000" y="2191544"/>
            <a:ext cx="88900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4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9FBF-7FA6-7E16-2C91-6102E23F22B2}"/>
              </a:ext>
            </a:extLst>
          </p:cNvPr>
          <p:cNvSpPr>
            <a:spLocks noGrp="1"/>
          </p:cNvSpPr>
          <p:nvPr>
            <p:ph type="title"/>
          </p:nvPr>
        </p:nvSpPr>
        <p:spPr/>
        <p:txBody>
          <a:bodyPr/>
          <a:lstStyle/>
          <a:p>
            <a:r>
              <a:rPr lang="en-US"/>
              <a:t>Justice</a:t>
            </a:r>
            <a:endParaRPr lang="en-US" dirty="0"/>
          </a:p>
        </p:txBody>
      </p:sp>
      <p:sp>
        <p:nvSpPr>
          <p:cNvPr id="3" name="Content Placeholder 2">
            <a:extLst>
              <a:ext uri="{FF2B5EF4-FFF2-40B4-BE49-F238E27FC236}">
                <a16:creationId xmlns:a16="http://schemas.microsoft.com/office/drawing/2014/main" id="{2AE1214D-E5FC-C2F7-5578-AEFD5EEE11A1}"/>
              </a:ext>
            </a:extLst>
          </p:cNvPr>
          <p:cNvSpPr>
            <a:spLocks noGrp="1"/>
          </p:cNvSpPr>
          <p:nvPr>
            <p:ph idx="1"/>
          </p:nvPr>
        </p:nvSpPr>
        <p:spPr>
          <a:xfrm>
            <a:off x="388257" y="1690688"/>
            <a:ext cx="11644086" cy="4351338"/>
          </a:xfrm>
        </p:spPr>
        <p:txBody>
          <a:bodyPr>
            <a:normAutofit fontScale="85000" lnSpcReduction="20000"/>
          </a:bodyPr>
          <a:lstStyle/>
          <a:p>
            <a:pPr marL="0" indent="0" algn="l">
              <a:buNone/>
            </a:pPr>
            <a:r>
              <a:rPr lang="en-US" i="0" u="none" strike="noStrike" dirty="0">
                <a:solidFill>
                  <a:srgbClr val="000000"/>
                </a:solidFill>
                <a:effectLst/>
              </a:rPr>
              <a:t>🔹  Where Is the Structural Implementation?</a:t>
            </a:r>
          </a:p>
          <a:p>
            <a:pPr marL="0" indent="0" algn="l">
              <a:buNone/>
            </a:pPr>
            <a:br>
              <a:rPr lang="en-US" i="0" u="none" strike="noStrike" dirty="0">
                <a:solidFill>
                  <a:srgbClr val="000000"/>
                </a:solidFill>
                <a:effectLst/>
              </a:rPr>
            </a:br>
            <a:r>
              <a:rPr lang="en-US" i="0" u="none" strike="noStrike" dirty="0">
                <a:solidFill>
                  <a:srgbClr val="000000"/>
                </a:solidFill>
                <a:effectLst/>
              </a:rPr>
              <a:t>🔹 Some modern medical oaths explicitly reference justice and equity.</a:t>
            </a:r>
          </a:p>
          <a:p>
            <a:pPr algn="l">
              <a:buFont typeface="Arial" panose="020B0604020202020204" pitchFamily="34" charset="0"/>
              <a:buChar char="•"/>
            </a:pPr>
            <a:r>
              <a:rPr lang="en-US" sz="2300" b="1" i="0" u="none" strike="noStrike" dirty="0">
                <a:solidFill>
                  <a:srgbClr val="000000"/>
                </a:solidFill>
                <a:effectLst/>
              </a:rPr>
              <a:t>The Declaration of Geneva (1948, revised 2017):</a:t>
            </a:r>
            <a:br>
              <a:rPr lang="en-US" sz="2300" b="0" i="0" u="none" strike="noStrike" dirty="0">
                <a:solidFill>
                  <a:srgbClr val="000000"/>
                </a:solidFill>
                <a:effectLst/>
              </a:rPr>
            </a:br>
            <a:r>
              <a:rPr lang="en-US" sz="2300" b="0" i="1" u="none" strike="noStrike" dirty="0">
                <a:solidFill>
                  <a:srgbClr val="000000"/>
                </a:solidFill>
                <a:effectLst/>
              </a:rPr>
              <a:t>"I will not permit considerations of age, disease, disability, creed, ethnic origin, gender, nationality, political affiliation, race, sexual orientation, social standing, or any other factor to intervene between my duty and my patient."</a:t>
            </a:r>
            <a:endParaRPr lang="en-US" sz="2300" b="0" i="0" u="none" strike="noStrike" dirty="0">
              <a:solidFill>
                <a:srgbClr val="000000"/>
              </a:solidFill>
              <a:effectLst/>
            </a:endParaRPr>
          </a:p>
          <a:p>
            <a:pPr algn="l">
              <a:buFont typeface="Arial" panose="020B0604020202020204" pitchFamily="34" charset="0"/>
              <a:buChar char="•"/>
            </a:pPr>
            <a:r>
              <a:rPr lang="en-US" sz="2300" b="1" i="0" u="none" strike="noStrike" dirty="0">
                <a:solidFill>
                  <a:srgbClr val="000000"/>
                </a:solidFill>
                <a:effectLst/>
              </a:rPr>
              <a:t>The Modern Hippocratic Oath (Lasagna Version, 1964):</a:t>
            </a:r>
            <a:br>
              <a:rPr lang="en-US" sz="2300" b="0" i="0" u="none" strike="noStrike" dirty="0">
                <a:solidFill>
                  <a:srgbClr val="000000"/>
                </a:solidFill>
                <a:effectLst/>
              </a:rPr>
            </a:br>
            <a:r>
              <a:rPr lang="en-US" sz="2300" b="0" i="1" u="none" strike="noStrike" dirty="0">
                <a:solidFill>
                  <a:srgbClr val="000000"/>
                </a:solidFill>
                <a:effectLst/>
              </a:rPr>
              <a:t>"I will remember that I remain a member of society, with special obligations to all my fellow human beings, those sound of mind and body as well as the infirm.”</a:t>
            </a:r>
          </a:p>
          <a:p>
            <a:pPr marL="0" indent="0" algn="l">
              <a:buNone/>
            </a:pPr>
            <a:br>
              <a:rPr lang="en-US" i="0" u="none" strike="noStrike" dirty="0">
                <a:solidFill>
                  <a:srgbClr val="000000"/>
                </a:solidFill>
                <a:effectLst/>
              </a:rPr>
            </a:br>
            <a:r>
              <a:rPr lang="en-US" i="0" u="none" strike="noStrike" dirty="0">
                <a:solidFill>
                  <a:srgbClr val="000000"/>
                </a:solidFill>
                <a:effectLst/>
              </a:rPr>
              <a:t>🔹 Unlike autonomy, beneficence, and non-maleficence, justice is often debated rather than embedded in practice.</a:t>
            </a:r>
          </a:p>
          <a:p>
            <a:pPr marL="0" indent="0" algn="l">
              <a:buNone/>
            </a:pPr>
            <a:br>
              <a:rPr lang="en-US" i="0" u="none" strike="noStrike" dirty="0">
                <a:solidFill>
                  <a:srgbClr val="000000"/>
                </a:solidFill>
                <a:effectLst/>
              </a:rPr>
            </a:br>
            <a:r>
              <a:rPr lang="en-US" i="0" u="none" strike="noStrike" dirty="0">
                <a:solidFill>
                  <a:srgbClr val="000000"/>
                </a:solidFill>
                <a:effectLst/>
              </a:rPr>
              <a:t>🔹 No systemic safeguards exist to guarantee equitable access to liver transplantation.</a:t>
            </a:r>
          </a:p>
          <a:p>
            <a:pPr marL="0" indent="0">
              <a:buNone/>
            </a:pPr>
            <a:endParaRPr lang="en-US" dirty="0"/>
          </a:p>
        </p:txBody>
      </p:sp>
    </p:spTree>
    <p:extLst>
      <p:ext uri="{BB962C8B-B14F-4D97-AF65-F5344CB8AC3E}">
        <p14:creationId xmlns:p14="http://schemas.microsoft.com/office/powerpoint/2010/main" val="418736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0929-D5FE-4E42-DF4B-35A6B45871CD}"/>
              </a:ext>
            </a:extLst>
          </p:cNvPr>
          <p:cNvSpPr>
            <a:spLocks noGrp="1"/>
          </p:cNvSpPr>
          <p:nvPr>
            <p:ph type="title"/>
          </p:nvPr>
        </p:nvSpPr>
        <p:spPr>
          <a:xfrm>
            <a:off x="619540" y="257436"/>
            <a:ext cx="10131425" cy="1456267"/>
          </a:xfrm>
        </p:spPr>
        <p:txBody>
          <a:bodyPr/>
          <a:lstStyle/>
          <a:p>
            <a:r>
              <a:rPr lang="en-US" dirty="0"/>
              <a:t>Without Justice There is Inequality</a:t>
            </a:r>
          </a:p>
        </p:txBody>
      </p:sp>
      <p:pic>
        <p:nvPicPr>
          <p:cNvPr id="5" name="Picture 4">
            <a:extLst>
              <a:ext uri="{FF2B5EF4-FFF2-40B4-BE49-F238E27FC236}">
                <a16:creationId xmlns:a16="http://schemas.microsoft.com/office/drawing/2014/main" id="{6D1801BE-CBA7-38B2-1409-540D37F1C20A}"/>
              </a:ext>
            </a:extLst>
          </p:cNvPr>
          <p:cNvPicPr>
            <a:picLocks noChangeAspect="1"/>
          </p:cNvPicPr>
          <p:nvPr/>
        </p:nvPicPr>
        <p:blipFill>
          <a:blip r:embed="rId2"/>
          <a:stretch>
            <a:fillRect/>
          </a:stretch>
        </p:blipFill>
        <p:spPr>
          <a:xfrm>
            <a:off x="6096000" y="2254169"/>
            <a:ext cx="5438914" cy="2998852"/>
          </a:xfrm>
          <a:prstGeom prst="rect">
            <a:avLst/>
          </a:prstGeom>
        </p:spPr>
      </p:pic>
      <p:pic>
        <p:nvPicPr>
          <p:cNvPr id="6" name="Picture 5">
            <a:extLst>
              <a:ext uri="{FF2B5EF4-FFF2-40B4-BE49-F238E27FC236}">
                <a16:creationId xmlns:a16="http://schemas.microsoft.com/office/drawing/2014/main" id="{9A95EE0E-F2D5-2CD1-9A08-20FED10865E1}"/>
              </a:ext>
            </a:extLst>
          </p:cNvPr>
          <p:cNvPicPr>
            <a:picLocks noChangeAspect="1"/>
          </p:cNvPicPr>
          <p:nvPr/>
        </p:nvPicPr>
        <p:blipFill>
          <a:blip r:embed="rId3"/>
          <a:stretch>
            <a:fillRect/>
          </a:stretch>
        </p:blipFill>
        <p:spPr>
          <a:xfrm>
            <a:off x="339538" y="2232832"/>
            <a:ext cx="5345714" cy="3041526"/>
          </a:xfrm>
          <a:prstGeom prst="rect">
            <a:avLst/>
          </a:prstGeom>
        </p:spPr>
      </p:pic>
    </p:spTree>
    <p:extLst>
      <p:ext uri="{BB962C8B-B14F-4D97-AF65-F5344CB8AC3E}">
        <p14:creationId xmlns:p14="http://schemas.microsoft.com/office/powerpoint/2010/main" val="26688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Addressing health care disparities Speakers advocate for greater inclusion  | VCU Health">
            <a:extLst>
              <a:ext uri="{FF2B5EF4-FFF2-40B4-BE49-F238E27FC236}">
                <a16:creationId xmlns:a16="http://schemas.microsoft.com/office/drawing/2014/main" id="{46AFD5F3-E006-6E34-7741-755B08ECE5D6}"/>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3447" b="1291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785F4C-80C8-D6F8-2417-6FBCE4598B7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i="0" u="none" strike="noStrike">
                <a:solidFill>
                  <a:srgbClr val="FFFFFF"/>
                </a:solidFill>
                <a:effectLst/>
              </a:rPr>
              <a:t>Review Disparities in Liver Transplantation</a:t>
            </a:r>
            <a:r>
              <a:rPr lang="en-US" b="0" i="0" u="none" strike="noStrike">
                <a:solidFill>
                  <a:srgbClr val="FFFFFF"/>
                </a:solidFill>
                <a:effectLst/>
              </a:rPr>
              <a:t> </a:t>
            </a:r>
            <a:endParaRPr lang="en-US">
              <a:solidFill>
                <a:srgbClr val="FFFFFF"/>
              </a:solidFill>
            </a:endParaRPr>
          </a:p>
        </p:txBody>
      </p:sp>
    </p:spTree>
    <p:extLst>
      <p:ext uri="{BB962C8B-B14F-4D97-AF65-F5344CB8AC3E}">
        <p14:creationId xmlns:p14="http://schemas.microsoft.com/office/powerpoint/2010/main" val="63293926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4526-2DD8-8B1A-1D75-30E2E4273148}"/>
              </a:ext>
            </a:extLst>
          </p:cNvPr>
          <p:cNvSpPr>
            <a:spLocks noGrp="1"/>
          </p:cNvSpPr>
          <p:nvPr>
            <p:ph type="title"/>
          </p:nvPr>
        </p:nvSpPr>
        <p:spPr>
          <a:xfrm>
            <a:off x="702127" y="166940"/>
            <a:ext cx="10787744" cy="1325563"/>
          </a:xfrm>
        </p:spPr>
        <p:txBody>
          <a:bodyPr/>
          <a:lstStyle/>
          <a:p>
            <a:r>
              <a:rPr lang="en-US" dirty="0"/>
              <a:t>Burden of Cirrhosis</a:t>
            </a:r>
          </a:p>
        </p:txBody>
      </p:sp>
      <p:sp>
        <p:nvSpPr>
          <p:cNvPr id="3" name="Content Placeholder 2">
            <a:extLst>
              <a:ext uri="{FF2B5EF4-FFF2-40B4-BE49-F238E27FC236}">
                <a16:creationId xmlns:a16="http://schemas.microsoft.com/office/drawing/2014/main" id="{CE3D32D6-A90E-A80C-7514-069F2F50F267}"/>
              </a:ext>
            </a:extLst>
          </p:cNvPr>
          <p:cNvSpPr>
            <a:spLocks noGrp="1"/>
          </p:cNvSpPr>
          <p:nvPr>
            <p:ph sz="half" idx="1"/>
          </p:nvPr>
        </p:nvSpPr>
        <p:spPr>
          <a:xfrm>
            <a:off x="266700" y="1622678"/>
            <a:ext cx="5257800" cy="4351338"/>
          </a:xfrm>
        </p:spPr>
        <p:txBody>
          <a:bodyPr>
            <a:normAutofit/>
          </a:bodyPr>
          <a:lstStyle/>
          <a:p>
            <a:r>
              <a:rPr lang="en-US" dirty="0"/>
              <a:t>Globally the </a:t>
            </a:r>
            <a:r>
              <a:rPr lang="en-US" dirty="0">
                <a:effectLst/>
              </a:rPr>
              <a:t>prevalence of cirrhosis increased from:</a:t>
            </a:r>
          </a:p>
          <a:p>
            <a:pPr marL="0" indent="0">
              <a:buNone/>
            </a:pPr>
            <a:endParaRPr lang="en-US" dirty="0">
              <a:effectLst/>
            </a:endParaRPr>
          </a:p>
          <a:p>
            <a:pPr lvl="1"/>
            <a:r>
              <a:rPr lang="en-US" sz="2400" dirty="0">
                <a:effectLst/>
              </a:rPr>
              <a:t> 110.6 per 100,000 population in </a:t>
            </a:r>
            <a:r>
              <a:rPr lang="en-US" sz="2400" b="1" dirty="0">
                <a:effectLst/>
              </a:rPr>
              <a:t>1990  </a:t>
            </a:r>
          </a:p>
          <a:p>
            <a:pPr marL="457200" lvl="1" indent="0">
              <a:buNone/>
            </a:pPr>
            <a:endParaRPr lang="en-US" sz="2400" b="1" dirty="0">
              <a:effectLst/>
            </a:endParaRPr>
          </a:p>
          <a:p>
            <a:pPr lvl="1"/>
            <a:r>
              <a:rPr lang="en-US" sz="2400" dirty="0"/>
              <a:t>1</a:t>
            </a:r>
            <a:r>
              <a:rPr lang="en-US" sz="2400" dirty="0">
                <a:effectLst/>
              </a:rPr>
              <a:t>32.5 per 100,000 population in </a:t>
            </a:r>
            <a:r>
              <a:rPr lang="en-US" sz="2400" b="1" dirty="0">
                <a:effectLst/>
              </a:rPr>
              <a:t>2017</a:t>
            </a:r>
          </a:p>
          <a:p>
            <a:pPr marL="457200" lvl="1" indent="0">
              <a:buNone/>
            </a:pPr>
            <a:endParaRPr lang="en-US" dirty="0">
              <a:effectLst/>
            </a:endParaRPr>
          </a:p>
          <a:p>
            <a:pPr marL="0" indent="0">
              <a:buNone/>
            </a:pPr>
            <a:endParaRPr lang="en-US" dirty="0"/>
          </a:p>
          <a:p>
            <a:endParaRPr lang="en-US" dirty="0"/>
          </a:p>
        </p:txBody>
      </p:sp>
      <p:pic>
        <p:nvPicPr>
          <p:cNvPr id="4098" name="Picture 2" descr="Figure thumbnail gr5">
            <a:extLst>
              <a:ext uri="{FF2B5EF4-FFF2-40B4-BE49-F238E27FC236}">
                <a16:creationId xmlns:a16="http://schemas.microsoft.com/office/drawing/2014/main" id="{A80208B4-8F96-4AE0-0420-7017BBB31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690688"/>
            <a:ext cx="5524500" cy="32782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B8417E-7076-A2FB-2237-7488317DDE8B}"/>
              </a:ext>
            </a:extLst>
          </p:cNvPr>
          <p:cNvSpPr txBox="1"/>
          <p:nvPr/>
        </p:nvSpPr>
        <p:spPr>
          <a:xfrm>
            <a:off x="304800" y="6234365"/>
            <a:ext cx="6096000" cy="400110"/>
          </a:xfrm>
          <a:prstGeom prst="rect">
            <a:avLst/>
          </a:prstGeom>
          <a:noFill/>
        </p:spPr>
        <p:txBody>
          <a:bodyPr wrap="square">
            <a:spAutoFit/>
          </a:bodyPr>
          <a:lstStyle/>
          <a:p>
            <a:r>
              <a:rPr lang="en-US" sz="1000" b="0" i="0" u="none" strike="noStrike" dirty="0">
                <a:solidFill>
                  <a:srgbClr val="212121"/>
                </a:solidFill>
                <a:effectLst/>
                <a:highlight>
                  <a:srgbClr val="FFFFFF"/>
                </a:highlight>
                <a:latin typeface="Arial" panose="020B0604020202020204" pitchFamily="34" charset="0"/>
                <a:cs typeface="Arial" panose="020B0604020202020204" pitchFamily="34" charset="0"/>
              </a:rPr>
              <a:t>Kaplan A, Fortune B, </a:t>
            </a:r>
            <a:r>
              <a:rPr lang="en-US" sz="1000" b="0" i="0" u="none" strike="noStrike" dirty="0" err="1">
                <a:solidFill>
                  <a:srgbClr val="212121"/>
                </a:solidFill>
                <a:effectLst/>
                <a:highlight>
                  <a:srgbClr val="FFFFFF"/>
                </a:highlight>
                <a:latin typeface="Arial" panose="020B0604020202020204" pitchFamily="34" charset="0"/>
                <a:cs typeface="Arial" panose="020B0604020202020204" pitchFamily="34" charset="0"/>
              </a:rPr>
              <a:t>Ufere</a:t>
            </a:r>
            <a:r>
              <a:rPr lang="en-US" sz="1000" b="0" i="0" u="none" strike="noStrike" dirty="0">
                <a:solidFill>
                  <a:srgbClr val="212121"/>
                </a:solidFill>
                <a:effectLst/>
                <a:highlight>
                  <a:srgbClr val="FFFFFF"/>
                </a:highlight>
                <a:latin typeface="Arial" panose="020B0604020202020204" pitchFamily="34" charset="0"/>
                <a:cs typeface="Arial" panose="020B0604020202020204" pitchFamily="34" charset="0"/>
              </a:rPr>
              <a:t> N, Brown RS Jr, Rosenblatt R. National Trends in Location of Death in Patients With End-Stage Liver Disease. Liver </a:t>
            </a:r>
            <a:r>
              <a:rPr lang="en-US" sz="1000" b="0" i="0" u="none" strike="noStrike" dirty="0" err="1">
                <a:solidFill>
                  <a:srgbClr val="212121"/>
                </a:solidFill>
                <a:effectLst/>
                <a:highlight>
                  <a:srgbClr val="FFFFFF"/>
                </a:highlight>
                <a:latin typeface="Arial" panose="020B0604020202020204" pitchFamily="34" charset="0"/>
                <a:cs typeface="Arial" panose="020B0604020202020204" pitchFamily="34" charset="0"/>
              </a:rPr>
              <a:t>Transpl</a:t>
            </a:r>
            <a:r>
              <a:rPr lang="en-US" sz="1000" b="0" i="0" u="none" strike="noStrike" dirty="0">
                <a:solidFill>
                  <a:srgbClr val="212121"/>
                </a:solidFill>
                <a:effectLst/>
                <a:highlight>
                  <a:srgbClr val="FFFFFF"/>
                </a:highlight>
                <a:latin typeface="Arial" panose="020B0604020202020204" pitchFamily="34" charset="0"/>
                <a:cs typeface="Arial" panose="020B0604020202020204" pitchFamily="34" charset="0"/>
              </a:rPr>
              <a:t>. 2021 Feb;27(2):165-176.</a:t>
            </a:r>
            <a:endParaRPr lang="en-US" sz="1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B9B6AC4-F1F1-151B-AC1E-D9B9F1D89136}"/>
              </a:ext>
            </a:extLst>
          </p:cNvPr>
          <p:cNvSpPr txBox="1"/>
          <p:nvPr/>
        </p:nvSpPr>
        <p:spPr>
          <a:xfrm>
            <a:off x="6172202" y="5222325"/>
            <a:ext cx="6096000" cy="553998"/>
          </a:xfrm>
          <a:prstGeom prst="rect">
            <a:avLst/>
          </a:prstGeom>
          <a:noFill/>
        </p:spPr>
        <p:txBody>
          <a:bodyPr wrap="square">
            <a:spAutoFit/>
          </a:bodyPr>
          <a:lstStyle/>
          <a:p>
            <a:r>
              <a:rPr lang="en-US" sz="1000" dirty="0">
                <a:effectLst/>
                <a:latin typeface="Arial" panose="020B0604020202020204" pitchFamily="34" charset="0"/>
                <a:cs typeface="Arial" panose="020B0604020202020204" pitchFamily="34" charset="0"/>
              </a:rPr>
              <a:t>The global, regional, and national burden of cirrhosis by cause in 195 countries and </a:t>
            </a:r>
            <a:r>
              <a:rPr lang="en-US" sz="1000" dirty="0" err="1">
                <a:effectLst/>
                <a:latin typeface="Arial" panose="020B0604020202020204" pitchFamily="34" charset="0"/>
                <a:cs typeface="Arial" panose="020B0604020202020204" pitchFamily="34" charset="0"/>
              </a:rPr>
              <a:t>ter-ritories</a:t>
            </a:r>
            <a:r>
              <a:rPr lang="en-US" sz="1000" dirty="0">
                <a:effectLst/>
                <a:latin typeface="Arial" panose="020B0604020202020204" pitchFamily="34" charset="0"/>
                <a:cs typeface="Arial" panose="020B0604020202020204" pitchFamily="34" charset="0"/>
              </a:rPr>
              <a:t>, 1990-2017: a systematic analysis for the Global Burden of Disease Study 2017. Lancet Gastroenterol Hepatol 2020; 5:245–266. </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961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C19C-3B8B-1159-2435-6194C206F87E}"/>
              </a:ext>
            </a:extLst>
          </p:cNvPr>
          <p:cNvSpPr>
            <a:spLocks noGrp="1"/>
          </p:cNvSpPr>
          <p:nvPr>
            <p:ph type="title"/>
          </p:nvPr>
        </p:nvSpPr>
        <p:spPr>
          <a:xfrm>
            <a:off x="342899" y="0"/>
            <a:ext cx="8035637" cy="1325563"/>
          </a:xfrm>
        </p:spPr>
        <p:txBody>
          <a:bodyPr/>
          <a:lstStyle/>
          <a:p>
            <a:r>
              <a:rPr lang="en-US" dirty="0"/>
              <a:t>High Mortality from ESLD</a:t>
            </a:r>
          </a:p>
        </p:txBody>
      </p:sp>
      <p:pic>
        <p:nvPicPr>
          <p:cNvPr id="10" name="Picture 9">
            <a:extLst>
              <a:ext uri="{FF2B5EF4-FFF2-40B4-BE49-F238E27FC236}">
                <a16:creationId xmlns:a16="http://schemas.microsoft.com/office/drawing/2014/main" id="{490B73E8-5B7D-0616-B6DF-482EB34223EA}"/>
              </a:ext>
            </a:extLst>
          </p:cNvPr>
          <p:cNvPicPr>
            <a:picLocks noChangeAspect="1"/>
          </p:cNvPicPr>
          <p:nvPr/>
        </p:nvPicPr>
        <p:blipFill rotWithShape="1">
          <a:blip r:embed="rId3"/>
          <a:srcRect b="4226"/>
          <a:stretch/>
        </p:blipFill>
        <p:spPr>
          <a:xfrm>
            <a:off x="1704337" y="1406978"/>
            <a:ext cx="8783326" cy="4044043"/>
          </a:xfrm>
          <a:prstGeom prst="rect">
            <a:avLst/>
          </a:prstGeom>
        </p:spPr>
      </p:pic>
      <p:sp>
        <p:nvSpPr>
          <p:cNvPr id="12" name="TextBox 11">
            <a:extLst>
              <a:ext uri="{FF2B5EF4-FFF2-40B4-BE49-F238E27FC236}">
                <a16:creationId xmlns:a16="http://schemas.microsoft.com/office/drawing/2014/main" id="{A9CBF82B-376A-2176-048F-BA6D14762102}"/>
              </a:ext>
            </a:extLst>
          </p:cNvPr>
          <p:cNvSpPr txBox="1"/>
          <p:nvPr/>
        </p:nvSpPr>
        <p:spPr>
          <a:xfrm>
            <a:off x="4689186" y="6131977"/>
            <a:ext cx="7378700" cy="523220"/>
          </a:xfrm>
          <a:prstGeom prst="rect">
            <a:avLst/>
          </a:prstGeom>
          <a:noFill/>
        </p:spPr>
        <p:txBody>
          <a:bodyPr wrap="square">
            <a:spAutoFit/>
          </a:bodyPr>
          <a:lstStyle/>
          <a:p>
            <a:pPr algn="r"/>
            <a:r>
              <a:rPr lang="en-US" sz="1000" b="0" i="0" u="none" strike="noStrike" dirty="0">
                <a:solidFill>
                  <a:srgbClr val="212121"/>
                </a:solidFill>
                <a:effectLst/>
                <a:highlight>
                  <a:srgbClr val="FFFFFF"/>
                </a:highlight>
                <a:latin typeface="Arial" panose="020B0604020202020204" pitchFamily="34" charset="0"/>
                <a:cs typeface="Arial" panose="020B0604020202020204" pitchFamily="34" charset="0"/>
              </a:rPr>
              <a:t>Kumar R, Kumar S, Prakash SS. Compensated liver cirrhosis: Natural course and disease-modifying strategies. World J </a:t>
            </a:r>
            <a:r>
              <a:rPr lang="en-US" sz="1000" b="0" i="0" u="none" strike="noStrike" dirty="0" err="1">
                <a:solidFill>
                  <a:srgbClr val="212121"/>
                </a:solidFill>
                <a:effectLst/>
                <a:highlight>
                  <a:srgbClr val="FFFFFF"/>
                </a:highlight>
                <a:latin typeface="Arial" panose="020B0604020202020204" pitchFamily="34" charset="0"/>
                <a:cs typeface="Arial" panose="020B0604020202020204" pitchFamily="34" charset="0"/>
              </a:rPr>
              <a:t>Methodol</a:t>
            </a:r>
            <a:r>
              <a:rPr lang="en-US" sz="1000" b="0" i="0" u="none" strike="noStrike" dirty="0">
                <a:solidFill>
                  <a:srgbClr val="212121"/>
                </a:solidFill>
                <a:effectLst/>
                <a:highlight>
                  <a:srgbClr val="FFFFFF"/>
                </a:highlight>
                <a:latin typeface="Arial" panose="020B0604020202020204" pitchFamily="34" charset="0"/>
                <a:cs typeface="Arial" panose="020B0604020202020204" pitchFamily="34" charset="0"/>
              </a:rPr>
              <a:t>. 2023 Sep 20;13(4):179-193. </a:t>
            </a:r>
            <a:r>
              <a:rPr lang="en-US" sz="1000" b="0" i="0" u="none" strike="noStrike" dirty="0" err="1">
                <a:solidFill>
                  <a:srgbClr val="212121"/>
                </a:solidFill>
                <a:effectLst/>
                <a:highlight>
                  <a:srgbClr val="FFFFFF"/>
                </a:highlight>
                <a:latin typeface="Arial" panose="020B0604020202020204" pitchFamily="34" charset="0"/>
                <a:cs typeface="Arial" panose="020B0604020202020204" pitchFamily="34" charset="0"/>
              </a:rPr>
              <a:t>doi</a:t>
            </a:r>
            <a:r>
              <a:rPr lang="en-US" sz="1000" b="0" i="0" u="none" strike="noStrike" dirty="0">
                <a:solidFill>
                  <a:srgbClr val="212121"/>
                </a:solidFill>
                <a:effectLst/>
                <a:highlight>
                  <a:srgbClr val="FFFFFF"/>
                </a:highlight>
                <a:latin typeface="Arial" panose="020B0604020202020204" pitchFamily="34" charset="0"/>
                <a:cs typeface="Arial" panose="020B0604020202020204" pitchFamily="34" charset="0"/>
              </a:rPr>
              <a:t>: 10.5662/wjm.v13.i4.179. PMID: 37771878; PMCID: PMC10523240</a:t>
            </a:r>
            <a:r>
              <a:rPr lang="en-US" b="0" i="0" u="none" strike="noStrike" dirty="0">
                <a:solidFill>
                  <a:srgbClr val="212121"/>
                </a:solidFill>
                <a:effectLst/>
                <a:highlight>
                  <a:srgbClr val="FFFFFF"/>
                </a:highlight>
                <a:latin typeface="BlinkMacSystemFont"/>
              </a:rPr>
              <a:t>.</a:t>
            </a:r>
            <a:endParaRPr lang="en-US" dirty="0"/>
          </a:p>
        </p:txBody>
      </p:sp>
    </p:spTree>
    <p:extLst>
      <p:ext uri="{BB962C8B-B14F-4D97-AF65-F5344CB8AC3E}">
        <p14:creationId xmlns:p14="http://schemas.microsoft.com/office/powerpoint/2010/main" val="2381668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37CE-79EC-B98F-26F9-2428337C7A51}"/>
              </a:ext>
            </a:extLst>
          </p:cNvPr>
          <p:cNvSpPr>
            <a:spLocks noGrp="1"/>
          </p:cNvSpPr>
          <p:nvPr>
            <p:ph type="title"/>
          </p:nvPr>
        </p:nvSpPr>
        <p:spPr>
          <a:xfrm>
            <a:off x="403815" y="33611"/>
            <a:ext cx="10744201" cy="1325563"/>
          </a:xfrm>
        </p:spPr>
        <p:txBody>
          <a:bodyPr vert="horz" lIns="91440" tIns="45720" rIns="91440" bIns="45720" rtlCol="0" anchor="b">
            <a:normAutofit/>
          </a:bodyPr>
          <a:lstStyle/>
          <a:p>
            <a:r>
              <a:rPr lang="en-US" sz="5200" kern="1200" dirty="0"/>
              <a:t>More LT </a:t>
            </a:r>
            <a:r>
              <a:rPr lang="en-US" sz="5200" dirty="0"/>
              <a:t>but</a:t>
            </a:r>
            <a:r>
              <a:rPr lang="en-US" sz="5200" kern="1200" dirty="0"/>
              <a:t> Large Waitlist</a:t>
            </a:r>
          </a:p>
        </p:txBody>
      </p:sp>
      <p:pic>
        <p:nvPicPr>
          <p:cNvPr id="1026" name="Picture 2">
            <a:extLst>
              <a:ext uri="{FF2B5EF4-FFF2-40B4-BE49-F238E27FC236}">
                <a16:creationId xmlns:a16="http://schemas.microsoft.com/office/drawing/2014/main" id="{CC4041AD-C7B9-1065-4ECD-C943429D7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67" y="1436443"/>
            <a:ext cx="7056437" cy="50721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F66FF4-95EC-14F3-9756-F1F9CA6F3AF0}"/>
              </a:ext>
            </a:extLst>
          </p:cNvPr>
          <p:cNvSpPr txBox="1"/>
          <p:nvPr/>
        </p:nvSpPr>
        <p:spPr>
          <a:xfrm>
            <a:off x="2277496" y="6385838"/>
            <a:ext cx="9914504" cy="400110"/>
          </a:xfrm>
          <a:prstGeom prst="rect">
            <a:avLst/>
          </a:prstGeom>
          <a:noFill/>
        </p:spPr>
        <p:txBody>
          <a:bodyPr wrap="square">
            <a:spAutoFit/>
          </a:bodyPr>
          <a:lstStyle/>
          <a:p>
            <a:pPr algn="r"/>
            <a:br>
              <a:rPr lang="en-US" sz="1000" dirty="0">
                <a:latin typeface="Arial" panose="020B0604020202020204" pitchFamily="34" charset="0"/>
                <a:cs typeface="Arial" panose="020B0604020202020204" pitchFamily="34" charset="0"/>
              </a:rPr>
            </a:br>
            <a:r>
              <a:rPr lang="en-US" sz="1000" b="0" i="0" u="none" strike="noStrike" dirty="0" err="1">
                <a:solidFill>
                  <a:srgbClr val="212121"/>
                </a:solidFill>
                <a:effectLst/>
                <a:highlight>
                  <a:srgbClr val="FFFFFF"/>
                </a:highlight>
                <a:latin typeface="Arial" panose="020B0604020202020204" pitchFamily="34" charset="0"/>
                <a:cs typeface="Arial" panose="020B0604020202020204" pitchFamily="34" charset="0"/>
              </a:rPr>
              <a:t>Goldaracena</a:t>
            </a:r>
            <a:r>
              <a:rPr lang="en-US" sz="1000" b="0" i="0" u="none" strike="noStrike" dirty="0">
                <a:solidFill>
                  <a:srgbClr val="212121"/>
                </a:solidFill>
                <a:effectLst/>
                <a:highlight>
                  <a:srgbClr val="FFFFFF"/>
                </a:highlight>
                <a:latin typeface="Arial" panose="020B0604020202020204" pitchFamily="34" charset="0"/>
                <a:cs typeface="Arial" panose="020B0604020202020204" pitchFamily="34" charset="0"/>
              </a:rPr>
              <a:t> N, Cullen JM, Kim DS, </a:t>
            </a:r>
            <a:r>
              <a:rPr lang="en-US" sz="1000" b="0" i="0" u="none" strike="noStrike" dirty="0" err="1">
                <a:solidFill>
                  <a:srgbClr val="212121"/>
                </a:solidFill>
                <a:effectLst/>
                <a:highlight>
                  <a:srgbClr val="FFFFFF"/>
                </a:highlight>
                <a:latin typeface="Arial" panose="020B0604020202020204" pitchFamily="34" charset="0"/>
                <a:cs typeface="Arial" panose="020B0604020202020204" pitchFamily="34" charset="0"/>
              </a:rPr>
              <a:t>Ekser</a:t>
            </a:r>
            <a:r>
              <a:rPr lang="en-US" sz="1000" b="0" i="0" u="none" strike="noStrike" dirty="0">
                <a:solidFill>
                  <a:srgbClr val="212121"/>
                </a:solidFill>
                <a:effectLst/>
                <a:highlight>
                  <a:srgbClr val="FFFFFF"/>
                </a:highlight>
                <a:latin typeface="Arial" panose="020B0604020202020204" pitchFamily="34" charset="0"/>
                <a:cs typeface="Arial" panose="020B0604020202020204" pitchFamily="34" charset="0"/>
              </a:rPr>
              <a:t> B, </a:t>
            </a:r>
            <a:r>
              <a:rPr lang="en-US" sz="1000" b="0" i="0" u="none" strike="noStrike" dirty="0" err="1">
                <a:solidFill>
                  <a:srgbClr val="212121"/>
                </a:solidFill>
                <a:effectLst/>
                <a:highlight>
                  <a:srgbClr val="FFFFFF"/>
                </a:highlight>
                <a:latin typeface="Arial" panose="020B0604020202020204" pitchFamily="34" charset="0"/>
                <a:cs typeface="Arial" panose="020B0604020202020204" pitchFamily="34" charset="0"/>
              </a:rPr>
              <a:t>Halazun</a:t>
            </a:r>
            <a:r>
              <a:rPr lang="en-US" sz="1000" b="0" i="0" u="none" strike="noStrike" dirty="0">
                <a:solidFill>
                  <a:srgbClr val="212121"/>
                </a:solidFill>
                <a:effectLst/>
                <a:highlight>
                  <a:srgbClr val="FFFFFF"/>
                </a:highlight>
                <a:latin typeface="Arial" panose="020B0604020202020204" pitchFamily="34" charset="0"/>
                <a:cs typeface="Arial" panose="020B0604020202020204" pitchFamily="34" charset="0"/>
              </a:rPr>
              <a:t> KJ. Expanding the donor pool for liver transplantation with marginal donors. Int J Surg. 2020 Oct;82S:30-35.</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19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FA45E5-6D6F-E94C-AC40-FB24DBBD3CFB}"/>
              </a:ext>
            </a:extLst>
          </p:cNvPr>
          <p:cNvPicPr>
            <a:picLocks noChangeAspect="1"/>
          </p:cNvPicPr>
          <p:nvPr/>
        </p:nvPicPr>
        <p:blipFill>
          <a:blip r:embed="rId2"/>
          <a:stretch>
            <a:fillRect/>
          </a:stretch>
        </p:blipFill>
        <p:spPr>
          <a:xfrm>
            <a:off x="3930642" y="182703"/>
            <a:ext cx="4330715" cy="6000151"/>
          </a:xfrm>
          <a:prstGeom prst="rect">
            <a:avLst/>
          </a:prstGeom>
        </p:spPr>
      </p:pic>
      <p:sp>
        <p:nvSpPr>
          <p:cNvPr id="5" name="Rectangle 4">
            <a:extLst>
              <a:ext uri="{FF2B5EF4-FFF2-40B4-BE49-F238E27FC236}">
                <a16:creationId xmlns:a16="http://schemas.microsoft.com/office/drawing/2014/main" id="{C86A0D40-F573-4540-91D4-D7CDD82858EB}"/>
              </a:ext>
            </a:extLst>
          </p:cNvPr>
          <p:cNvSpPr/>
          <p:nvPr/>
        </p:nvSpPr>
        <p:spPr>
          <a:xfrm>
            <a:off x="6313714" y="6264864"/>
            <a:ext cx="5595303" cy="410433"/>
          </a:xfrm>
          <a:prstGeom prst="rect">
            <a:avLst/>
          </a:prstGeom>
        </p:spPr>
        <p:txBody>
          <a:bodyPr wrap="square">
            <a:spAutoFit/>
          </a:bodyPr>
          <a:lstStyle/>
          <a:p>
            <a:pPr algn="r"/>
            <a:r>
              <a:rPr lang="en-US" sz="1000" dirty="0">
                <a:latin typeface="Arial" panose="020B0604020202020204" pitchFamily="34" charset="0"/>
                <a:cs typeface="Arial" panose="020B0604020202020204" pitchFamily="34" charset="0"/>
              </a:rPr>
              <a:t>National Research Council 2022. Realizing the Promise of Equity in the Organ Transplantation System. Washington, DC: The National Academies Press. https://</a:t>
            </a:r>
            <a:r>
              <a:rPr lang="en-US" sz="1000" dirty="0" err="1">
                <a:latin typeface="Arial" panose="020B0604020202020204" pitchFamily="34" charset="0"/>
                <a:cs typeface="Arial" panose="020B0604020202020204" pitchFamily="34" charset="0"/>
              </a:rPr>
              <a:t>doi.org</a:t>
            </a:r>
            <a:r>
              <a:rPr lang="en-US" sz="1000" dirty="0">
                <a:latin typeface="Arial" panose="020B0604020202020204" pitchFamily="34" charset="0"/>
                <a:cs typeface="Arial" panose="020B0604020202020204" pitchFamily="34" charset="0"/>
              </a:rPr>
              <a:t>/10.17226/26364</a:t>
            </a:r>
            <a:r>
              <a:rPr lang="en-US" sz="1067"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4BBB4196-CC0A-9842-A1EA-F49B4BD487BA}"/>
              </a:ext>
            </a:extLst>
          </p:cNvPr>
          <p:cNvSpPr/>
          <p:nvPr/>
        </p:nvSpPr>
        <p:spPr>
          <a:xfrm>
            <a:off x="409769" y="2105560"/>
            <a:ext cx="3407488" cy="2123658"/>
          </a:xfrm>
          <a:prstGeom prst="rect">
            <a:avLst/>
          </a:prstGeom>
        </p:spPr>
        <p:txBody>
          <a:bodyPr wrap="square">
            <a:spAutoFit/>
          </a:bodyPr>
          <a:lstStyle/>
          <a:p>
            <a:r>
              <a:rPr lang="en-US" sz="4400" dirty="0">
                <a:latin typeface="+mj-lt"/>
              </a:rPr>
              <a:t>DISPARITIES IN ACCESS TO LT</a:t>
            </a:r>
          </a:p>
        </p:txBody>
      </p:sp>
    </p:spTree>
    <p:extLst>
      <p:ext uri="{BB962C8B-B14F-4D97-AF65-F5344CB8AC3E}">
        <p14:creationId xmlns:p14="http://schemas.microsoft.com/office/powerpoint/2010/main" val="3947204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1F75-4567-1C45-810C-A34A87A02819}"/>
              </a:ext>
            </a:extLst>
          </p:cNvPr>
          <p:cNvSpPr>
            <a:spLocks noGrp="1"/>
          </p:cNvSpPr>
          <p:nvPr>
            <p:ph type="title"/>
          </p:nvPr>
        </p:nvSpPr>
        <p:spPr>
          <a:xfrm>
            <a:off x="275847" y="451369"/>
            <a:ext cx="10515600" cy="1325563"/>
          </a:xfrm>
        </p:spPr>
        <p:txBody>
          <a:bodyPr>
            <a:normAutofit/>
          </a:bodyPr>
          <a:lstStyle/>
          <a:p>
            <a:r>
              <a:rPr lang="en-US" dirty="0"/>
              <a:t>Gender Disparities Along the LT Care Cascade</a:t>
            </a:r>
          </a:p>
        </p:txBody>
      </p:sp>
      <p:graphicFrame>
        <p:nvGraphicFramePr>
          <p:cNvPr id="5" name="Diagram 4">
            <a:extLst>
              <a:ext uri="{FF2B5EF4-FFF2-40B4-BE49-F238E27FC236}">
                <a16:creationId xmlns:a16="http://schemas.microsoft.com/office/drawing/2014/main" id="{B9E7A87C-02D7-914A-B973-862FDC309FC4}"/>
              </a:ext>
            </a:extLst>
          </p:cNvPr>
          <p:cNvGraphicFramePr/>
          <p:nvPr>
            <p:extLst>
              <p:ext uri="{D42A27DB-BD31-4B8C-83A1-F6EECF244321}">
                <p14:modId xmlns:p14="http://schemas.microsoft.com/office/powerpoint/2010/main" val="1798895235"/>
              </p:ext>
            </p:extLst>
          </p:nvPr>
        </p:nvGraphicFramePr>
        <p:xfrm>
          <a:off x="630591" y="1391471"/>
          <a:ext cx="9806112" cy="4067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BA10B006-15A3-9443-8FC0-FEF11F288CA2}"/>
              </a:ext>
            </a:extLst>
          </p:cNvPr>
          <p:cNvSpPr/>
          <p:nvPr/>
        </p:nvSpPr>
        <p:spPr>
          <a:xfrm>
            <a:off x="3293098" y="4740921"/>
            <a:ext cx="2679220" cy="1241815"/>
          </a:xfrm>
          <a:prstGeom prst="rect">
            <a:avLst/>
          </a:prstGeom>
        </p:spPr>
        <p:txBody>
          <a:bodyPr wrap="square">
            <a:spAutoFit/>
          </a:bodyPr>
          <a:lstStyle/>
          <a:p>
            <a:r>
              <a:rPr lang="en-US" sz="1067" dirty="0">
                <a:solidFill>
                  <a:srgbClr val="212121"/>
                </a:solidFill>
                <a:latin typeface="Arial" panose="020B0604020202020204" pitchFamily="34" charset="0"/>
                <a:cs typeface="Arial" panose="020B0604020202020204" pitchFamily="34" charset="0"/>
              </a:rPr>
              <a:t>McElroy LM, </a:t>
            </a:r>
            <a:r>
              <a:rPr lang="en-US" sz="1067" dirty="0" err="1">
                <a:solidFill>
                  <a:srgbClr val="212121"/>
                </a:solidFill>
                <a:latin typeface="Arial" panose="020B0604020202020204" pitchFamily="34" charset="0"/>
                <a:cs typeface="Arial" panose="020B0604020202020204" pitchFamily="34" charset="0"/>
              </a:rPr>
              <a:t>Likhitsup</a:t>
            </a:r>
            <a:r>
              <a:rPr lang="en-US" sz="1067" dirty="0">
                <a:solidFill>
                  <a:srgbClr val="212121"/>
                </a:solidFill>
                <a:latin typeface="Arial" panose="020B0604020202020204" pitchFamily="34" charset="0"/>
                <a:cs typeface="Arial" panose="020B0604020202020204" pitchFamily="34" charset="0"/>
              </a:rPr>
              <a:t> A, Scott Winder G, Saeed N, Hassan A, </a:t>
            </a:r>
            <a:r>
              <a:rPr lang="en-US" sz="1067" dirty="0" err="1">
                <a:solidFill>
                  <a:srgbClr val="212121"/>
                </a:solidFill>
                <a:latin typeface="Arial" panose="020B0604020202020204" pitchFamily="34" charset="0"/>
                <a:cs typeface="Arial" panose="020B0604020202020204" pitchFamily="34" charset="0"/>
              </a:rPr>
              <a:t>Sonnenday</a:t>
            </a:r>
            <a:r>
              <a:rPr lang="en-US" sz="1067" dirty="0">
                <a:solidFill>
                  <a:srgbClr val="212121"/>
                </a:solidFill>
                <a:latin typeface="Arial" panose="020B0604020202020204" pitchFamily="34" charset="0"/>
                <a:cs typeface="Arial" panose="020B0604020202020204" pitchFamily="34" charset="0"/>
              </a:rPr>
              <a:t> CJ, Fontana RJ, Mellinger J. Gender Disparities in Patients With Alcoholic Liver Disease Evaluated for Liver Transplantation. Transplantation. 2020 Feb;104(2):293-298. </a:t>
            </a:r>
            <a:endParaRPr lang="en-US" sz="1067"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9FAAF18-9ADB-5249-90E9-16EE4A4A22D8}"/>
              </a:ext>
            </a:extLst>
          </p:cNvPr>
          <p:cNvSpPr/>
          <p:nvPr/>
        </p:nvSpPr>
        <p:spPr>
          <a:xfrm>
            <a:off x="965003" y="4822995"/>
            <a:ext cx="2328095" cy="913392"/>
          </a:xfrm>
          <a:prstGeom prst="rect">
            <a:avLst/>
          </a:prstGeom>
        </p:spPr>
        <p:txBody>
          <a:bodyPr wrap="square">
            <a:spAutoFit/>
          </a:bodyPr>
          <a:lstStyle/>
          <a:p>
            <a:r>
              <a:rPr lang="en-US" sz="1067" dirty="0">
                <a:latin typeface="Arial" panose="020B0604020202020204" pitchFamily="34" charset="0"/>
                <a:cs typeface="Arial" panose="020B0604020202020204" pitchFamily="34" charset="0"/>
              </a:rPr>
              <a:t>Bryce CL, Angus DC, Arnold RM, et al. Sociodemographic differences in early access to liver transplantation services. Am J Transplant. 2009;9:2092-101</a:t>
            </a:r>
          </a:p>
        </p:txBody>
      </p:sp>
      <p:sp>
        <p:nvSpPr>
          <p:cNvPr id="8" name="Rectangle 7">
            <a:extLst>
              <a:ext uri="{FF2B5EF4-FFF2-40B4-BE49-F238E27FC236}">
                <a16:creationId xmlns:a16="http://schemas.microsoft.com/office/drawing/2014/main" id="{0D8DF906-7110-534E-984D-106E67D9E3FF}"/>
              </a:ext>
            </a:extLst>
          </p:cNvPr>
          <p:cNvSpPr/>
          <p:nvPr/>
        </p:nvSpPr>
        <p:spPr>
          <a:xfrm>
            <a:off x="8423383" y="4761438"/>
            <a:ext cx="3315128" cy="584968"/>
          </a:xfrm>
          <a:prstGeom prst="rect">
            <a:avLst/>
          </a:prstGeom>
        </p:spPr>
        <p:txBody>
          <a:bodyPr wrap="square">
            <a:spAutoFit/>
          </a:bodyPr>
          <a:lstStyle/>
          <a:p>
            <a:r>
              <a:rPr lang="en-US" sz="1067" dirty="0">
                <a:solidFill>
                  <a:srgbClr val="212121"/>
                </a:solidFill>
                <a:latin typeface="Arial" panose="020B0604020202020204" pitchFamily="34" charset="0"/>
                <a:cs typeface="Arial" panose="020B0604020202020204" pitchFamily="34" charset="0"/>
              </a:rPr>
              <a:t>Sarkar M, Watt KD, </a:t>
            </a:r>
            <a:r>
              <a:rPr lang="en-US" sz="1067" dirty="0" err="1">
                <a:solidFill>
                  <a:srgbClr val="212121"/>
                </a:solidFill>
                <a:latin typeface="Arial" panose="020B0604020202020204" pitchFamily="34" charset="0"/>
                <a:cs typeface="Arial" panose="020B0604020202020204" pitchFamily="34" charset="0"/>
              </a:rPr>
              <a:t>Terrault</a:t>
            </a:r>
            <a:r>
              <a:rPr lang="en-US" sz="1067" dirty="0">
                <a:solidFill>
                  <a:srgbClr val="212121"/>
                </a:solidFill>
                <a:latin typeface="Arial" panose="020B0604020202020204" pitchFamily="34" charset="0"/>
                <a:cs typeface="Arial" panose="020B0604020202020204" pitchFamily="34" charset="0"/>
              </a:rPr>
              <a:t> N, </a:t>
            </a:r>
            <a:r>
              <a:rPr lang="en-US" sz="1067" dirty="0" err="1">
                <a:solidFill>
                  <a:srgbClr val="212121"/>
                </a:solidFill>
                <a:latin typeface="Arial" panose="020B0604020202020204" pitchFamily="34" charset="0"/>
                <a:cs typeface="Arial" panose="020B0604020202020204" pitchFamily="34" charset="0"/>
              </a:rPr>
              <a:t>Berenguer</a:t>
            </a:r>
            <a:r>
              <a:rPr lang="en-US" sz="1067" dirty="0">
                <a:solidFill>
                  <a:srgbClr val="212121"/>
                </a:solidFill>
                <a:latin typeface="Arial" panose="020B0604020202020204" pitchFamily="34" charset="0"/>
                <a:cs typeface="Arial" panose="020B0604020202020204" pitchFamily="34" charset="0"/>
              </a:rPr>
              <a:t> M. Outcomes in liver transplantation: does sex matter? J </a:t>
            </a:r>
            <a:r>
              <a:rPr lang="en-US" sz="1067" dirty="0" err="1">
                <a:solidFill>
                  <a:srgbClr val="212121"/>
                </a:solidFill>
                <a:latin typeface="Arial" panose="020B0604020202020204" pitchFamily="34" charset="0"/>
                <a:cs typeface="Arial" panose="020B0604020202020204" pitchFamily="34" charset="0"/>
              </a:rPr>
              <a:t>Hepatol</a:t>
            </a:r>
            <a:r>
              <a:rPr lang="en-US" sz="1067" dirty="0">
                <a:solidFill>
                  <a:srgbClr val="212121"/>
                </a:solidFill>
                <a:latin typeface="Arial" panose="020B0604020202020204" pitchFamily="34" charset="0"/>
                <a:cs typeface="Arial" panose="020B0604020202020204" pitchFamily="34" charset="0"/>
              </a:rPr>
              <a:t>. 2015 Apr;62(4):946-55</a:t>
            </a:r>
            <a:endParaRPr lang="en-US" sz="1067"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85F4EBE-62B4-E94D-86F1-44BE485C02B1}"/>
              </a:ext>
            </a:extLst>
          </p:cNvPr>
          <p:cNvSpPr/>
          <p:nvPr/>
        </p:nvSpPr>
        <p:spPr>
          <a:xfrm>
            <a:off x="6096001" y="4751182"/>
            <a:ext cx="2327383" cy="913392"/>
          </a:xfrm>
          <a:prstGeom prst="rect">
            <a:avLst/>
          </a:prstGeom>
        </p:spPr>
        <p:txBody>
          <a:bodyPr wrap="square">
            <a:spAutoFit/>
          </a:bodyPr>
          <a:lstStyle/>
          <a:p>
            <a:r>
              <a:rPr lang="en-US" sz="1067" b="1" dirty="0">
                <a:solidFill>
                  <a:srgbClr val="212121"/>
                </a:solidFill>
                <a:latin typeface="Arial" panose="020B0604020202020204" pitchFamily="34" charset="0"/>
                <a:cs typeface="Arial" panose="020B0604020202020204" pitchFamily="34" charset="0"/>
              </a:rPr>
              <a:t>Nephew LD</a:t>
            </a:r>
            <a:r>
              <a:rPr lang="en-US" sz="1067" dirty="0">
                <a:solidFill>
                  <a:srgbClr val="212121"/>
                </a:solidFill>
                <a:latin typeface="Arial" panose="020B0604020202020204" pitchFamily="34" charset="0"/>
                <a:cs typeface="Arial" panose="020B0604020202020204" pitchFamily="34" charset="0"/>
              </a:rPr>
              <a:t>, </a:t>
            </a:r>
            <a:r>
              <a:rPr lang="en-US" sz="1067" dirty="0" err="1">
                <a:solidFill>
                  <a:srgbClr val="212121"/>
                </a:solidFill>
                <a:latin typeface="Arial" panose="020B0604020202020204" pitchFamily="34" charset="0"/>
                <a:cs typeface="Arial" panose="020B0604020202020204" pitchFamily="34" charset="0"/>
              </a:rPr>
              <a:t>Serper</a:t>
            </a:r>
            <a:r>
              <a:rPr lang="en-US" sz="1067" dirty="0">
                <a:solidFill>
                  <a:srgbClr val="212121"/>
                </a:solidFill>
                <a:latin typeface="Arial" panose="020B0604020202020204" pitchFamily="34" charset="0"/>
                <a:cs typeface="Arial" panose="020B0604020202020204" pitchFamily="34" charset="0"/>
              </a:rPr>
              <a:t> M. Racial, Gender, and Socioeconomic Disparities in Liver Transplantation. Liver </a:t>
            </a:r>
            <a:r>
              <a:rPr lang="en-US" sz="1067" dirty="0" err="1">
                <a:solidFill>
                  <a:srgbClr val="212121"/>
                </a:solidFill>
                <a:latin typeface="Arial" panose="020B0604020202020204" pitchFamily="34" charset="0"/>
                <a:cs typeface="Arial" panose="020B0604020202020204" pitchFamily="34" charset="0"/>
              </a:rPr>
              <a:t>Transpl</a:t>
            </a:r>
            <a:r>
              <a:rPr lang="en-US" sz="1067" dirty="0">
                <a:solidFill>
                  <a:srgbClr val="212121"/>
                </a:solidFill>
                <a:latin typeface="Arial" panose="020B0604020202020204" pitchFamily="34" charset="0"/>
                <a:cs typeface="Arial" panose="020B0604020202020204" pitchFamily="34" charset="0"/>
              </a:rPr>
              <a:t>. 2021 Jun;27(6):900-912</a:t>
            </a:r>
            <a:endParaRPr lang="en-US" sz="106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35576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676C-AB89-7949-811D-75BAD7C63632}"/>
              </a:ext>
            </a:extLst>
          </p:cNvPr>
          <p:cNvSpPr>
            <a:spLocks noGrp="1"/>
          </p:cNvSpPr>
          <p:nvPr>
            <p:ph type="title"/>
          </p:nvPr>
        </p:nvSpPr>
        <p:spPr/>
        <p:txBody>
          <a:bodyPr/>
          <a:lstStyle/>
          <a:p>
            <a:r>
              <a:rPr lang="en-US" dirty="0"/>
              <a:t>Timeline for Disparities in LT for Women</a:t>
            </a:r>
          </a:p>
        </p:txBody>
      </p:sp>
      <p:pic>
        <p:nvPicPr>
          <p:cNvPr id="3" name="Picture 2">
            <a:extLst>
              <a:ext uri="{FF2B5EF4-FFF2-40B4-BE49-F238E27FC236}">
                <a16:creationId xmlns:a16="http://schemas.microsoft.com/office/drawing/2014/main" id="{1698B0B7-4B52-124C-92FF-0C19A87E2B0F}"/>
              </a:ext>
            </a:extLst>
          </p:cNvPr>
          <p:cNvPicPr>
            <a:picLocks noChangeAspect="1"/>
          </p:cNvPicPr>
          <p:nvPr/>
        </p:nvPicPr>
        <p:blipFill>
          <a:blip r:embed="rId2"/>
          <a:stretch>
            <a:fillRect/>
          </a:stretch>
        </p:blipFill>
        <p:spPr>
          <a:xfrm>
            <a:off x="1746421" y="1733673"/>
            <a:ext cx="8320219" cy="3708441"/>
          </a:xfrm>
          <a:prstGeom prst="rect">
            <a:avLst/>
          </a:prstGeom>
        </p:spPr>
      </p:pic>
      <p:sp>
        <p:nvSpPr>
          <p:cNvPr id="4" name="Rectangle 3">
            <a:extLst>
              <a:ext uri="{FF2B5EF4-FFF2-40B4-BE49-F238E27FC236}">
                <a16:creationId xmlns:a16="http://schemas.microsoft.com/office/drawing/2014/main" id="{AC9391D8-861A-F840-ACE7-C9F361C1205E}"/>
              </a:ext>
            </a:extLst>
          </p:cNvPr>
          <p:cNvSpPr/>
          <p:nvPr/>
        </p:nvSpPr>
        <p:spPr>
          <a:xfrm>
            <a:off x="309115" y="6200391"/>
            <a:ext cx="4547287" cy="584968"/>
          </a:xfrm>
          <a:prstGeom prst="rect">
            <a:avLst/>
          </a:prstGeom>
        </p:spPr>
        <p:txBody>
          <a:bodyPr wrap="square">
            <a:spAutoFit/>
          </a:bodyPr>
          <a:lstStyle/>
          <a:p>
            <a:r>
              <a:rPr lang="en-US" sz="1067" dirty="0">
                <a:latin typeface="Arial" panose="020B0604020202020204" pitchFamily="34" charset="0"/>
                <a:cs typeface="Arial" panose="020B0604020202020204" pitchFamily="34" charset="0"/>
              </a:rPr>
              <a:t>Verna EC, Lai JC. Time for Action to Address the Persistent Sex-Based Disparity in Liver Transplant Access. </a:t>
            </a:r>
            <a:r>
              <a:rPr lang="en-US" sz="1067" i="1" dirty="0">
                <a:latin typeface="Arial" panose="020B0604020202020204" pitchFamily="34" charset="0"/>
                <a:cs typeface="Arial" panose="020B0604020202020204" pitchFamily="34" charset="0"/>
              </a:rPr>
              <a:t>JAMA Surg.</a:t>
            </a:r>
            <a:r>
              <a:rPr lang="en-US" sz="1067" dirty="0">
                <a:latin typeface="Arial" panose="020B0604020202020204" pitchFamily="34" charset="0"/>
                <a:cs typeface="Arial" panose="020B0604020202020204" pitchFamily="34" charset="0"/>
              </a:rPr>
              <a:t> 2020;155(7):545–547. doi:10.1001/jamasurg.2020.1126</a:t>
            </a:r>
          </a:p>
        </p:txBody>
      </p:sp>
      <p:sp>
        <p:nvSpPr>
          <p:cNvPr id="5" name="TextBox 4">
            <a:extLst>
              <a:ext uri="{FF2B5EF4-FFF2-40B4-BE49-F238E27FC236}">
                <a16:creationId xmlns:a16="http://schemas.microsoft.com/office/drawing/2014/main" id="{7BE76393-F7C6-C941-AF9D-FE8E97C57340}"/>
              </a:ext>
            </a:extLst>
          </p:cNvPr>
          <p:cNvSpPr txBox="1"/>
          <p:nvPr/>
        </p:nvSpPr>
        <p:spPr>
          <a:xfrm>
            <a:off x="1586647" y="4382531"/>
            <a:ext cx="9047988"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hangingPunct="0"/>
            <a:r>
              <a:rPr lang="en-US" sz="2400" b="1" dirty="0">
                <a:solidFill>
                  <a:schemeClr val="accent3"/>
                </a:solidFill>
                <a:latin typeface="+mj-lt"/>
                <a:ea typeface="+mj-ea"/>
                <a:cs typeface="+mj-cs"/>
                <a:sym typeface="Calibri"/>
              </a:rPr>
              <a:t>Assuming equity the death of 800 women could have been prevented</a:t>
            </a:r>
          </a:p>
        </p:txBody>
      </p:sp>
    </p:spTree>
    <p:extLst>
      <p:ext uri="{BB962C8B-B14F-4D97-AF65-F5344CB8AC3E}">
        <p14:creationId xmlns:p14="http://schemas.microsoft.com/office/powerpoint/2010/main" val="306067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BBB1E64-1789-AF26-4AA5-1F017BB1151D}"/>
              </a:ext>
            </a:extLst>
          </p:cNvPr>
          <p:cNvPicPr>
            <a:picLocks noChangeAspect="1"/>
          </p:cNvPicPr>
          <p:nvPr/>
        </p:nvPicPr>
        <p:blipFill>
          <a:blip r:embed="rId2"/>
          <a:stretch>
            <a:fillRect/>
          </a:stretch>
        </p:blipFill>
        <p:spPr>
          <a:xfrm>
            <a:off x="171092" y="232229"/>
            <a:ext cx="8464908" cy="3578459"/>
          </a:xfrm>
          <a:prstGeom prst="rect">
            <a:avLst/>
          </a:prstGeom>
        </p:spPr>
      </p:pic>
      <p:pic>
        <p:nvPicPr>
          <p:cNvPr id="4" name="Picture 3">
            <a:extLst>
              <a:ext uri="{FF2B5EF4-FFF2-40B4-BE49-F238E27FC236}">
                <a16:creationId xmlns:a16="http://schemas.microsoft.com/office/drawing/2014/main" id="{3216D6C6-2FD5-4E4C-2615-56C398A027E0}"/>
              </a:ext>
            </a:extLst>
          </p:cNvPr>
          <p:cNvPicPr>
            <a:picLocks noChangeAspect="1"/>
          </p:cNvPicPr>
          <p:nvPr/>
        </p:nvPicPr>
        <p:blipFill>
          <a:blip r:embed="rId3"/>
          <a:stretch>
            <a:fillRect/>
          </a:stretch>
        </p:blipFill>
        <p:spPr>
          <a:xfrm>
            <a:off x="696685" y="4254880"/>
            <a:ext cx="4920343" cy="2370891"/>
          </a:xfrm>
          <a:prstGeom prst="rect">
            <a:avLst/>
          </a:prstGeom>
        </p:spPr>
      </p:pic>
      <p:pic>
        <p:nvPicPr>
          <p:cNvPr id="5" name="Picture 4">
            <a:extLst>
              <a:ext uri="{FF2B5EF4-FFF2-40B4-BE49-F238E27FC236}">
                <a16:creationId xmlns:a16="http://schemas.microsoft.com/office/drawing/2014/main" id="{86A07DCF-9CC2-2D80-426F-33B1E2EE03EB}"/>
              </a:ext>
            </a:extLst>
          </p:cNvPr>
          <p:cNvPicPr>
            <a:picLocks noChangeAspect="1"/>
          </p:cNvPicPr>
          <p:nvPr/>
        </p:nvPicPr>
        <p:blipFill>
          <a:blip r:embed="rId4"/>
          <a:stretch>
            <a:fillRect/>
          </a:stretch>
        </p:blipFill>
        <p:spPr>
          <a:xfrm>
            <a:off x="6705603" y="3864474"/>
            <a:ext cx="4673598" cy="2761297"/>
          </a:xfrm>
          <a:prstGeom prst="rect">
            <a:avLst/>
          </a:prstGeom>
        </p:spPr>
      </p:pic>
    </p:spTree>
    <p:extLst>
      <p:ext uri="{BB962C8B-B14F-4D97-AF65-F5344CB8AC3E}">
        <p14:creationId xmlns:p14="http://schemas.microsoft.com/office/powerpoint/2010/main" val="102525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DC34-0524-B239-C7AD-C819124F6973}"/>
              </a:ext>
            </a:extLst>
          </p:cNvPr>
          <p:cNvSpPr>
            <a:spLocks noGrp="1"/>
          </p:cNvSpPr>
          <p:nvPr>
            <p:ph type="title"/>
          </p:nvPr>
        </p:nvSpPr>
        <p:spPr>
          <a:xfrm>
            <a:off x="265044" y="274639"/>
            <a:ext cx="11626573" cy="1143000"/>
          </a:xfrm>
        </p:spPr>
        <p:txBody>
          <a:bodyPr>
            <a:normAutofit fontScale="90000"/>
          </a:bodyPr>
          <a:lstStyle/>
          <a:p>
            <a:r>
              <a:rPr lang="en-US" dirty="0"/>
              <a:t>Racial and SES Disparities Along the LT Care Cascade at IU</a:t>
            </a:r>
          </a:p>
        </p:txBody>
      </p:sp>
      <p:grpSp>
        <p:nvGrpSpPr>
          <p:cNvPr id="4" name="Group 3">
            <a:extLst>
              <a:ext uri="{FF2B5EF4-FFF2-40B4-BE49-F238E27FC236}">
                <a16:creationId xmlns:a16="http://schemas.microsoft.com/office/drawing/2014/main" id="{218A1683-0A1E-3CFA-0E0B-B7BA2F2B9076}"/>
              </a:ext>
            </a:extLst>
          </p:cNvPr>
          <p:cNvGrpSpPr/>
          <p:nvPr/>
        </p:nvGrpSpPr>
        <p:grpSpPr>
          <a:xfrm>
            <a:off x="265043" y="2049329"/>
            <a:ext cx="3227300" cy="3755208"/>
            <a:chOff x="265043" y="2049329"/>
            <a:chExt cx="3227300" cy="3755208"/>
          </a:xfrm>
        </p:grpSpPr>
        <p:sp>
          <p:nvSpPr>
            <p:cNvPr id="7" name="TextBox 6">
              <a:extLst>
                <a:ext uri="{FF2B5EF4-FFF2-40B4-BE49-F238E27FC236}">
                  <a16:creationId xmlns:a16="http://schemas.microsoft.com/office/drawing/2014/main" id="{43945D8F-01B7-5146-B73D-C2F7498AE6AA}"/>
                </a:ext>
              </a:extLst>
            </p:cNvPr>
            <p:cNvSpPr txBox="1"/>
            <p:nvPr/>
          </p:nvSpPr>
          <p:spPr>
            <a:xfrm>
              <a:off x="265044" y="2814142"/>
              <a:ext cx="3227299" cy="2990395"/>
            </a:xfrm>
            <a:prstGeom prst="rect">
              <a:avLst/>
            </a:prstGeom>
            <a:solidFill>
              <a:schemeClr val="bg1">
                <a:lumMod val="85000"/>
              </a:schemeClr>
            </a:solidFill>
            <a:ln w="25400">
              <a:solidFill>
                <a:schemeClr val="dk2">
                  <a:shade val="80000"/>
                  <a:hueOff val="0"/>
                  <a:satOff val="0"/>
                  <a:lumOff val="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768" tIns="71120" rIns="94827" bIns="106680" numCol="1" spcCol="1270" anchor="t" anchorCtr="0">
              <a:noAutofit/>
            </a:bodyPr>
            <a:lstStyle/>
            <a:p>
              <a:pPr marL="76198" lvl="1" indent="-76198" algn="ctr" defTabSz="592652">
                <a:lnSpc>
                  <a:spcPct val="150000"/>
                </a:lnSpc>
                <a:spcBef>
                  <a:spcPct val="0"/>
                </a:spcBef>
                <a:spcAft>
                  <a:spcPct val="15000"/>
                </a:spcAft>
              </a:pPr>
              <a:r>
                <a:rPr lang="en-US" sz="2667" b="1" dirty="0">
                  <a:solidFill>
                    <a:schemeClr val="accent3"/>
                  </a:solidFill>
                </a:rPr>
                <a:t>6% Black</a:t>
              </a:r>
            </a:p>
            <a:p>
              <a:pPr marL="76198" lvl="1" indent="-76198" algn="ctr" defTabSz="592652">
                <a:lnSpc>
                  <a:spcPct val="150000"/>
                </a:lnSpc>
                <a:spcBef>
                  <a:spcPct val="0"/>
                </a:spcBef>
                <a:spcAft>
                  <a:spcPct val="15000"/>
                </a:spcAft>
              </a:pPr>
              <a:r>
                <a:rPr lang="en-US" sz="2667" b="1" dirty="0">
                  <a:solidFill>
                    <a:schemeClr val="tx1"/>
                  </a:solidFill>
                </a:rPr>
                <a:t>39% Women</a:t>
              </a:r>
            </a:p>
            <a:p>
              <a:pPr marL="76198" lvl="1" indent="-76198" algn="ctr" defTabSz="592652">
                <a:lnSpc>
                  <a:spcPct val="150000"/>
                </a:lnSpc>
                <a:spcBef>
                  <a:spcPct val="0"/>
                </a:spcBef>
                <a:spcAft>
                  <a:spcPct val="15000"/>
                </a:spcAft>
              </a:pPr>
              <a:r>
                <a:rPr lang="en-US" sz="2667" b="1" dirty="0">
                  <a:solidFill>
                    <a:schemeClr val="tx1"/>
                  </a:solidFill>
                </a:rPr>
                <a:t>12.5% Rural </a:t>
              </a:r>
            </a:p>
            <a:p>
              <a:pPr marL="76198" lvl="1" indent="-76198" algn="ctr" defTabSz="592652">
                <a:lnSpc>
                  <a:spcPct val="150000"/>
                </a:lnSpc>
                <a:spcBef>
                  <a:spcPct val="0"/>
                </a:spcBef>
                <a:spcAft>
                  <a:spcPct val="15000"/>
                </a:spcAft>
              </a:pPr>
              <a:r>
                <a:rPr lang="en-US" sz="2667" b="1" dirty="0">
                  <a:solidFill>
                    <a:schemeClr val="tx1"/>
                  </a:solidFill>
                </a:rPr>
                <a:t>41% Medicaid</a:t>
              </a:r>
            </a:p>
            <a:p>
              <a:pPr marL="76198" lvl="1" indent="-76198" algn="ctr" defTabSz="592652">
                <a:lnSpc>
                  <a:spcPct val="150000"/>
                </a:lnSpc>
                <a:spcBef>
                  <a:spcPct val="0"/>
                </a:spcBef>
                <a:spcAft>
                  <a:spcPct val="15000"/>
                </a:spcAft>
              </a:pPr>
              <a:endParaRPr lang="en-US" sz="2667" b="1" dirty="0">
                <a:solidFill>
                  <a:schemeClr val="bg1"/>
                </a:solidFill>
              </a:endParaRPr>
            </a:p>
            <a:p>
              <a:pPr marL="76198" lvl="1" indent="-76198" algn="ctr" defTabSz="592652">
                <a:lnSpc>
                  <a:spcPct val="150000"/>
                </a:lnSpc>
                <a:spcBef>
                  <a:spcPct val="0"/>
                </a:spcBef>
                <a:spcAft>
                  <a:spcPct val="15000"/>
                </a:spcAft>
              </a:pPr>
              <a:endParaRPr lang="en-US" sz="2667" b="1" dirty="0">
                <a:solidFill>
                  <a:schemeClr val="bg1"/>
                </a:solidFill>
              </a:endParaRPr>
            </a:p>
          </p:txBody>
        </p:sp>
        <p:sp>
          <p:nvSpPr>
            <p:cNvPr id="10" name="TextBox 9">
              <a:extLst>
                <a:ext uri="{FF2B5EF4-FFF2-40B4-BE49-F238E27FC236}">
                  <a16:creationId xmlns:a16="http://schemas.microsoft.com/office/drawing/2014/main" id="{A0D048E8-0F59-44C7-E471-1D626F62388A}"/>
                </a:ext>
              </a:extLst>
            </p:cNvPr>
            <p:cNvSpPr txBox="1"/>
            <p:nvPr/>
          </p:nvSpPr>
          <p:spPr>
            <a:xfrm>
              <a:off x="265043" y="2049329"/>
              <a:ext cx="3227299" cy="764813"/>
            </a:xfrm>
            <a:prstGeom prst="rect">
              <a:avLst/>
            </a:prstGeom>
            <a:solidFill>
              <a:schemeClr val="accent1"/>
            </a:solidFill>
            <a:ln w="25400">
              <a:solidFill>
                <a:schemeClr val="dk2">
                  <a:shade val="80000"/>
                  <a:hueOff val="0"/>
                  <a:satOff val="0"/>
                  <a:lumOff val="0"/>
                </a:schemeClr>
              </a:solidFill>
            </a:ln>
          </p:spPr>
          <p:style>
            <a:lnRef idx="0">
              <a:scrgbClr r="0" g="0" b="0"/>
            </a:lnRef>
            <a:fillRef idx="0">
              <a:scrgbClr r="0" g="0" b="0"/>
            </a:fillRef>
            <a:effectRef idx="0">
              <a:scrgbClr r="0" g="0" b="0"/>
            </a:effectRef>
            <a:fontRef idx="minor">
              <a:schemeClr val="lt1"/>
            </a:fontRef>
          </p:style>
          <p:txBody>
            <a:bodyPr spcFirstLastPara="0" vert="horz" wrap="square" lIns="94827" tIns="54187" rIns="94827" bIns="54187" numCol="1" spcCol="1270" anchor="ctr" anchorCtr="0">
              <a:noAutofit/>
            </a:bodyPr>
            <a:lstStyle/>
            <a:p>
              <a:pPr algn="ctr" defTabSz="592652">
                <a:lnSpc>
                  <a:spcPct val="90000"/>
                </a:lnSpc>
                <a:spcBef>
                  <a:spcPct val="0"/>
                </a:spcBef>
                <a:spcAft>
                  <a:spcPct val="35000"/>
                </a:spcAft>
              </a:pPr>
              <a:r>
                <a:rPr lang="en-US" sz="2667" b="1" dirty="0">
                  <a:solidFill>
                    <a:schemeClr val="bg1"/>
                  </a:solidFill>
                </a:rPr>
                <a:t>Referred for LT</a:t>
              </a:r>
            </a:p>
          </p:txBody>
        </p:sp>
      </p:grpSp>
      <p:sp>
        <p:nvSpPr>
          <p:cNvPr id="11" name="TextBox 10">
            <a:extLst>
              <a:ext uri="{FF2B5EF4-FFF2-40B4-BE49-F238E27FC236}">
                <a16:creationId xmlns:a16="http://schemas.microsoft.com/office/drawing/2014/main" id="{6577BCF1-9D2C-E1B6-055D-98B5D36982E0}"/>
              </a:ext>
            </a:extLst>
          </p:cNvPr>
          <p:cNvSpPr txBox="1"/>
          <p:nvPr/>
        </p:nvSpPr>
        <p:spPr>
          <a:xfrm>
            <a:off x="5429736" y="6201434"/>
            <a:ext cx="6094607" cy="584968"/>
          </a:xfrm>
          <a:prstGeom prst="rect">
            <a:avLst/>
          </a:prstGeom>
          <a:noFill/>
        </p:spPr>
        <p:txBody>
          <a:bodyPr wrap="square">
            <a:spAutoFit/>
          </a:bodyPr>
          <a:lstStyle/>
          <a:p>
            <a:r>
              <a:rPr lang="en-US" sz="1067" dirty="0">
                <a:solidFill>
                  <a:srgbClr val="1C1D1E"/>
                </a:solidFill>
                <a:latin typeface="Arial" panose="020B0604020202020204" pitchFamily="34" charset="0"/>
                <a:cs typeface="Arial" panose="020B0604020202020204" pitchFamily="34" charset="0"/>
              </a:rPr>
              <a:t>Mohamed, KA,  </a:t>
            </a:r>
            <a:r>
              <a:rPr lang="en-US" sz="1067" dirty="0" err="1">
                <a:solidFill>
                  <a:srgbClr val="1C1D1E"/>
                </a:solidFill>
                <a:latin typeface="Arial" panose="020B0604020202020204" pitchFamily="34" charset="0"/>
                <a:cs typeface="Arial" panose="020B0604020202020204" pitchFamily="34" charset="0"/>
              </a:rPr>
              <a:t>Ghabril</a:t>
            </a:r>
            <a:r>
              <a:rPr lang="en-US" sz="1067" dirty="0">
                <a:solidFill>
                  <a:srgbClr val="1C1D1E"/>
                </a:solidFill>
                <a:latin typeface="Arial" panose="020B0604020202020204" pitchFamily="34" charset="0"/>
                <a:cs typeface="Arial" panose="020B0604020202020204" pitchFamily="34" charset="0"/>
              </a:rPr>
              <a:t>, M,  Desai, A,  Orman, E,  Patidar, KR,  Holden, </a:t>
            </a:r>
            <a:r>
              <a:rPr lang="en-US" sz="1067" b="1" dirty="0">
                <a:solidFill>
                  <a:srgbClr val="1C1D1E"/>
                </a:solidFill>
                <a:latin typeface="Arial" panose="020B0604020202020204" pitchFamily="34" charset="0"/>
                <a:cs typeface="Arial" panose="020B0604020202020204" pitchFamily="34" charset="0"/>
              </a:rPr>
              <a:t>Nephew, LD</a:t>
            </a:r>
            <a:r>
              <a:rPr lang="en-US" sz="1067" dirty="0">
                <a:solidFill>
                  <a:srgbClr val="1C1D1E"/>
                </a:solidFill>
                <a:latin typeface="Arial" panose="020B0604020202020204" pitchFamily="34" charset="0"/>
                <a:cs typeface="Arial" panose="020B0604020202020204" pitchFamily="34" charset="0"/>
              </a:rPr>
              <a:t>.  Neighborhood poverty is associated with failure to be waitlisted and death during liver transplantation evaluation. </a:t>
            </a:r>
            <a:r>
              <a:rPr lang="en-US" sz="1067" i="1" dirty="0">
                <a:solidFill>
                  <a:srgbClr val="1C1D1E"/>
                </a:solidFill>
                <a:latin typeface="Arial" panose="020B0604020202020204" pitchFamily="34" charset="0"/>
                <a:cs typeface="Arial" panose="020B0604020202020204" pitchFamily="34" charset="0"/>
              </a:rPr>
              <a:t>Liver </a:t>
            </a:r>
            <a:r>
              <a:rPr lang="en-US" sz="1067" i="1" dirty="0" err="1">
                <a:solidFill>
                  <a:srgbClr val="1C1D1E"/>
                </a:solidFill>
                <a:latin typeface="Arial" panose="020B0604020202020204" pitchFamily="34" charset="0"/>
                <a:cs typeface="Arial" panose="020B0604020202020204" pitchFamily="34" charset="0"/>
              </a:rPr>
              <a:t>Transpl</a:t>
            </a:r>
            <a:r>
              <a:rPr lang="en-US" sz="1067" dirty="0">
                <a:solidFill>
                  <a:srgbClr val="1C1D1E"/>
                </a:solidFill>
                <a:latin typeface="Arial" panose="020B0604020202020204" pitchFamily="34" charset="0"/>
                <a:cs typeface="Arial" panose="020B0604020202020204" pitchFamily="34" charset="0"/>
              </a:rPr>
              <a:t>. 2022; 28: 1441– 1453</a:t>
            </a:r>
            <a:endParaRPr lang="en-US" sz="1067"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BAD6EF-4F78-1FB9-0527-E8BAA5AC2247}"/>
              </a:ext>
            </a:extLst>
          </p:cNvPr>
          <p:cNvSpPr txBox="1"/>
          <p:nvPr/>
        </p:nvSpPr>
        <p:spPr>
          <a:xfrm>
            <a:off x="265043" y="1482257"/>
            <a:ext cx="6575839" cy="369332"/>
          </a:xfrm>
          <a:prstGeom prst="rect">
            <a:avLst/>
          </a:prstGeom>
          <a:noFill/>
        </p:spPr>
        <p:txBody>
          <a:bodyPr wrap="none" rtlCol="0">
            <a:spAutoFit/>
          </a:bodyPr>
          <a:lstStyle/>
          <a:p>
            <a:r>
              <a:rPr lang="en-US" dirty="0"/>
              <a:t>3,500 patients referred to IU for LT evaluation between 2011-2018</a:t>
            </a:r>
          </a:p>
        </p:txBody>
      </p:sp>
      <p:grpSp>
        <p:nvGrpSpPr>
          <p:cNvPr id="18" name="Group 17">
            <a:extLst>
              <a:ext uri="{FF2B5EF4-FFF2-40B4-BE49-F238E27FC236}">
                <a16:creationId xmlns:a16="http://schemas.microsoft.com/office/drawing/2014/main" id="{5DEF43DC-CDAB-B9B3-C376-58DBC6528768}"/>
              </a:ext>
            </a:extLst>
          </p:cNvPr>
          <p:cNvGrpSpPr/>
          <p:nvPr/>
        </p:nvGrpSpPr>
        <p:grpSpPr>
          <a:xfrm>
            <a:off x="4120427" y="2049329"/>
            <a:ext cx="3227300" cy="3755208"/>
            <a:chOff x="4047855" y="3031194"/>
            <a:chExt cx="3227300" cy="3755208"/>
          </a:xfrm>
        </p:grpSpPr>
        <p:grpSp>
          <p:nvGrpSpPr>
            <p:cNvPr id="13" name="Group 12">
              <a:extLst>
                <a:ext uri="{FF2B5EF4-FFF2-40B4-BE49-F238E27FC236}">
                  <a16:creationId xmlns:a16="http://schemas.microsoft.com/office/drawing/2014/main" id="{1529B25F-9513-57EB-1B07-BF065A1F7EC0}"/>
                </a:ext>
              </a:extLst>
            </p:cNvPr>
            <p:cNvGrpSpPr/>
            <p:nvPr/>
          </p:nvGrpSpPr>
          <p:grpSpPr>
            <a:xfrm>
              <a:off x="4047855" y="3031194"/>
              <a:ext cx="3227300" cy="3755208"/>
              <a:chOff x="265043" y="2049329"/>
              <a:chExt cx="3227300" cy="3755208"/>
            </a:xfrm>
          </p:grpSpPr>
          <p:sp>
            <p:nvSpPr>
              <p:cNvPr id="14" name="TextBox 13">
                <a:extLst>
                  <a:ext uri="{FF2B5EF4-FFF2-40B4-BE49-F238E27FC236}">
                    <a16:creationId xmlns:a16="http://schemas.microsoft.com/office/drawing/2014/main" id="{FF2EFCDF-4E38-5FFE-A81B-476964BC32E4}"/>
                  </a:ext>
                </a:extLst>
              </p:cNvPr>
              <p:cNvSpPr txBox="1"/>
              <p:nvPr/>
            </p:nvSpPr>
            <p:spPr>
              <a:xfrm>
                <a:off x="265044" y="2814142"/>
                <a:ext cx="3227299" cy="2990395"/>
              </a:xfrm>
              <a:prstGeom prst="rect">
                <a:avLst/>
              </a:prstGeom>
              <a:solidFill>
                <a:schemeClr val="bg1">
                  <a:lumMod val="85000"/>
                </a:schemeClr>
              </a:solidFill>
              <a:ln w="25400">
                <a:solidFill>
                  <a:schemeClr val="dk2">
                    <a:shade val="80000"/>
                    <a:hueOff val="0"/>
                    <a:satOff val="0"/>
                    <a:lumOff val="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768" tIns="71120" rIns="94827" bIns="106680" numCol="1" spcCol="1270" anchor="t" anchorCtr="0">
                <a:noAutofit/>
              </a:bodyPr>
              <a:lstStyle/>
              <a:p>
                <a:pPr marL="76198" lvl="1" indent="-76198" algn="ctr" defTabSz="592652">
                  <a:lnSpc>
                    <a:spcPct val="150000"/>
                  </a:lnSpc>
                  <a:spcBef>
                    <a:spcPct val="0"/>
                  </a:spcBef>
                  <a:spcAft>
                    <a:spcPct val="15000"/>
                  </a:spcAft>
                </a:pPr>
                <a:endParaRPr lang="en-US" sz="2667" b="1" dirty="0">
                  <a:solidFill>
                    <a:schemeClr val="tx1"/>
                  </a:solidFill>
                </a:endParaRPr>
              </a:p>
              <a:p>
                <a:pPr marL="76198" lvl="1" indent="-76198" algn="ctr" defTabSz="592652">
                  <a:lnSpc>
                    <a:spcPct val="150000"/>
                  </a:lnSpc>
                  <a:spcBef>
                    <a:spcPct val="0"/>
                  </a:spcBef>
                  <a:spcAft>
                    <a:spcPct val="15000"/>
                  </a:spcAft>
                </a:pPr>
                <a:endParaRPr lang="en-US" sz="2667" b="1" dirty="0">
                  <a:solidFill>
                    <a:schemeClr val="bg1"/>
                  </a:solidFill>
                </a:endParaRPr>
              </a:p>
              <a:p>
                <a:pPr marL="76198" lvl="1" indent="-76198" algn="ctr" defTabSz="592652">
                  <a:lnSpc>
                    <a:spcPct val="150000"/>
                  </a:lnSpc>
                  <a:spcBef>
                    <a:spcPct val="0"/>
                  </a:spcBef>
                  <a:spcAft>
                    <a:spcPct val="15000"/>
                  </a:spcAft>
                </a:pPr>
                <a:endParaRPr lang="en-US" sz="2667" b="1" dirty="0">
                  <a:solidFill>
                    <a:schemeClr val="bg1"/>
                  </a:solidFill>
                </a:endParaRPr>
              </a:p>
            </p:txBody>
          </p:sp>
          <p:sp>
            <p:nvSpPr>
              <p:cNvPr id="15" name="TextBox 14">
                <a:extLst>
                  <a:ext uri="{FF2B5EF4-FFF2-40B4-BE49-F238E27FC236}">
                    <a16:creationId xmlns:a16="http://schemas.microsoft.com/office/drawing/2014/main" id="{4445FA8E-5606-6C02-16A8-7AE32AE4FA8F}"/>
                  </a:ext>
                </a:extLst>
              </p:cNvPr>
              <p:cNvSpPr txBox="1"/>
              <p:nvPr/>
            </p:nvSpPr>
            <p:spPr>
              <a:xfrm>
                <a:off x="265043" y="2049329"/>
                <a:ext cx="3227299" cy="764813"/>
              </a:xfrm>
              <a:prstGeom prst="rect">
                <a:avLst/>
              </a:prstGeom>
              <a:solidFill>
                <a:schemeClr val="accent1"/>
              </a:solidFill>
              <a:ln w="25400">
                <a:solidFill>
                  <a:schemeClr val="dk2">
                    <a:shade val="80000"/>
                    <a:hueOff val="0"/>
                    <a:satOff val="0"/>
                    <a:lumOff val="0"/>
                  </a:schemeClr>
                </a:solidFill>
              </a:ln>
            </p:spPr>
            <p:style>
              <a:lnRef idx="0">
                <a:scrgbClr r="0" g="0" b="0"/>
              </a:lnRef>
              <a:fillRef idx="0">
                <a:scrgbClr r="0" g="0" b="0"/>
              </a:fillRef>
              <a:effectRef idx="0">
                <a:scrgbClr r="0" g="0" b="0"/>
              </a:effectRef>
              <a:fontRef idx="minor">
                <a:schemeClr val="lt1"/>
              </a:fontRef>
            </p:style>
            <p:txBody>
              <a:bodyPr spcFirstLastPara="0" vert="horz" wrap="square" lIns="94827" tIns="54187" rIns="94827" bIns="54187" numCol="1" spcCol="1270" anchor="ctr" anchorCtr="0">
                <a:noAutofit/>
              </a:bodyPr>
              <a:lstStyle/>
              <a:p>
                <a:pPr algn="ctr" defTabSz="592652">
                  <a:lnSpc>
                    <a:spcPct val="90000"/>
                  </a:lnSpc>
                  <a:spcBef>
                    <a:spcPct val="0"/>
                  </a:spcBef>
                  <a:spcAft>
                    <a:spcPct val="35000"/>
                  </a:spcAft>
                </a:pPr>
                <a:r>
                  <a:rPr lang="en-US" sz="2667" b="1" dirty="0">
                    <a:solidFill>
                      <a:schemeClr val="bg1"/>
                    </a:solidFill>
                  </a:rPr>
                  <a:t>Death During Eval</a:t>
                </a:r>
              </a:p>
            </p:txBody>
          </p:sp>
        </p:grpSp>
        <p:sp>
          <p:nvSpPr>
            <p:cNvPr id="17" name="TextBox 16">
              <a:extLst>
                <a:ext uri="{FF2B5EF4-FFF2-40B4-BE49-F238E27FC236}">
                  <a16:creationId xmlns:a16="http://schemas.microsoft.com/office/drawing/2014/main" id="{CDE4EFB3-915F-8F2D-9312-A6E58F2CAC42}"/>
                </a:ext>
              </a:extLst>
            </p:cNvPr>
            <p:cNvSpPr txBox="1"/>
            <p:nvPr/>
          </p:nvSpPr>
          <p:spPr>
            <a:xfrm>
              <a:off x="4137505" y="4416710"/>
              <a:ext cx="3048000" cy="1682577"/>
            </a:xfrm>
            <a:prstGeom prst="rect">
              <a:avLst/>
            </a:prstGeom>
            <a:noFill/>
          </p:spPr>
          <p:txBody>
            <a:bodyPr wrap="square">
              <a:spAutoFit/>
            </a:bodyPr>
            <a:lstStyle/>
            <a:p>
              <a:pPr marL="0" lvl="0" indent="0" algn="ctr" defTabSz="800100">
                <a:lnSpc>
                  <a:spcPct val="90000"/>
                </a:lnSpc>
                <a:spcBef>
                  <a:spcPct val="0"/>
                </a:spcBef>
                <a:spcAft>
                  <a:spcPct val="35000"/>
                </a:spcAft>
                <a:buNone/>
              </a:pPr>
              <a:r>
                <a:rPr lang="en-US" sz="2400" b="1" kern="1200" dirty="0">
                  <a:solidFill>
                    <a:schemeClr val="accent3"/>
                  </a:solidFill>
                </a:rPr>
                <a:t>Neighborhood Poverty </a:t>
              </a:r>
            </a:p>
            <a:p>
              <a:pPr marL="0" lvl="0" indent="0" algn="ctr" defTabSz="800100">
                <a:lnSpc>
                  <a:spcPct val="90000"/>
                </a:lnSpc>
                <a:spcBef>
                  <a:spcPct val="0"/>
                </a:spcBef>
                <a:spcAft>
                  <a:spcPct val="35000"/>
                </a:spcAft>
                <a:buNone/>
              </a:pPr>
              <a:r>
                <a:rPr lang="en-US" sz="2400" b="1" kern="1200" dirty="0" err="1">
                  <a:solidFill>
                    <a:schemeClr val="accent3"/>
                  </a:solidFill>
                </a:rPr>
                <a:t>sHR</a:t>
              </a:r>
              <a:r>
                <a:rPr lang="en-US" sz="2400" b="1" kern="1200" dirty="0">
                  <a:solidFill>
                    <a:schemeClr val="accent3"/>
                  </a:solidFill>
                </a:rPr>
                <a:t> 1.49 </a:t>
              </a:r>
            </a:p>
            <a:p>
              <a:pPr marL="0" lvl="0" indent="0" algn="ctr" defTabSz="800100">
                <a:lnSpc>
                  <a:spcPct val="90000"/>
                </a:lnSpc>
                <a:spcBef>
                  <a:spcPct val="0"/>
                </a:spcBef>
                <a:spcAft>
                  <a:spcPct val="35000"/>
                </a:spcAft>
                <a:buNone/>
              </a:pPr>
              <a:r>
                <a:rPr lang="en-US" sz="2400" b="1" kern="1200" dirty="0">
                  <a:solidFill>
                    <a:schemeClr val="accent3"/>
                  </a:solidFill>
                </a:rPr>
                <a:t>Cl 1.09-2.09</a:t>
              </a:r>
            </a:p>
          </p:txBody>
        </p:sp>
      </p:grpSp>
      <p:grpSp>
        <p:nvGrpSpPr>
          <p:cNvPr id="19" name="Group 18">
            <a:extLst>
              <a:ext uri="{FF2B5EF4-FFF2-40B4-BE49-F238E27FC236}">
                <a16:creationId xmlns:a16="http://schemas.microsoft.com/office/drawing/2014/main" id="{01DF957F-0488-5C81-BE9D-6A0334413DC0}"/>
              </a:ext>
            </a:extLst>
          </p:cNvPr>
          <p:cNvGrpSpPr/>
          <p:nvPr/>
        </p:nvGrpSpPr>
        <p:grpSpPr>
          <a:xfrm>
            <a:off x="8063830" y="2049329"/>
            <a:ext cx="3227300" cy="3755208"/>
            <a:chOff x="4047855" y="3031194"/>
            <a:chExt cx="3227300" cy="3755208"/>
          </a:xfrm>
        </p:grpSpPr>
        <p:grpSp>
          <p:nvGrpSpPr>
            <p:cNvPr id="20" name="Group 19">
              <a:extLst>
                <a:ext uri="{FF2B5EF4-FFF2-40B4-BE49-F238E27FC236}">
                  <a16:creationId xmlns:a16="http://schemas.microsoft.com/office/drawing/2014/main" id="{C55F2BC7-A561-FE95-2511-4ADE7F734C13}"/>
                </a:ext>
              </a:extLst>
            </p:cNvPr>
            <p:cNvGrpSpPr/>
            <p:nvPr/>
          </p:nvGrpSpPr>
          <p:grpSpPr>
            <a:xfrm>
              <a:off x="4047855" y="3031194"/>
              <a:ext cx="3227300" cy="3755208"/>
              <a:chOff x="265043" y="2049329"/>
              <a:chExt cx="3227300" cy="3755208"/>
            </a:xfrm>
          </p:grpSpPr>
          <p:sp>
            <p:nvSpPr>
              <p:cNvPr id="22" name="TextBox 21">
                <a:extLst>
                  <a:ext uri="{FF2B5EF4-FFF2-40B4-BE49-F238E27FC236}">
                    <a16:creationId xmlns:a16="http://schemas.microsoft.com/office/drawing/2014/main" id="{2D7C14B1-FF7A-4919-9D05-4368B866A910}"/>
                  </a:ext>
                </a:extLst>
              </p:cNvPr>
              <p:cNvSpPr txBox="1"/>
              <p:nvPr/>
            </p:nvSpPr>
            <p:spPr>
              <a:xfrm>
                <a:off x="265044" y="2814142"/>
                <a:ext cx="3227299" cy="2990395"/>
              </a:xfrm>
              <a:prstGeom prst="rect">
                <a:avLst/>
              </a:prstGeom>
              <a:solidFill>
                <a:schemeClr val="bg1">
                  <a:lumMod val="85000"/>
                </a:schemeClr>
              </a:solidFill>
              <a:ln w="25400">
                <a:solidFill>
                  <a:schemeClr val="dk2">
                    <a:shade val="80000"/>
                    <a:hueOff val="0"/>
                    <a:satOff val="0"/>
                    <a:lumOff val="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8768" tIns="71120" rIns="94827" bIns="106680" numCol="1" spcCol="1270" anchor="t" anchorCtr="0">
                <a:noAutofit/>
              </a:bodyPr>
              <a:lstStyle/>
              <a:p>
                <a:pPr marL="76198" lvl="1" indent="-76198" algn="ctr" defTabSz="592652">
                  <a:lnSpc>
                    <a:spcPct val="150000"/>
                  </a:lnSpc>
                  <a:spcBef>
                    <a:spcPct val="0"/>
                  </a:spcBef>
                  <a:spcAft>
                    <a:spcPct val="15000"/>
                  </a:spcAft>
                </a:pPr>
                <a:endParaRPr lang="en-US" sz="2667" b="1" dirty="0">
                  <a:solidFill>
                    <a:schemeClr val="tx1"/>
                  </a:solidFill>
                </a:endParaRPr>
              </a:p>
              <a:p>
                <a:pPr marL="76198" lvl="1" indent="-76198" algn="ctr" defTabSz="592652">
                  <a:lnSpc>
                    <a:spcPct val="150000"/>
                  </a:lnSpc>
                  <a:spcBef>
                    <a:spcPct val="0"/>
                  </a:spcBef>
                  <a:spcAft>
                    <a:spcPct val="15000"/>
                  </a:spcAft>
                </a:pPr>
                <a:endParaRPr lang="en-US" sz="2667" b="1" dirty="0">
                  <a:solidFill>
                    <a:schemeClr val="bg1"/>
                  </a:solidFill>
                </a:endParaRPr>
              </a:p>
              <a:p>
                <a:pPr marL="76198" lvl="1" indent="-76198" algn="ctr" defTabSz="592652">
                  <a:lnSpc>
                    <a:spcPct val="150000"/>
                  </a:lnSpc>
                  <a:spcBef>
                    <a:spcPct val="0"/>
                  </a:spcBef>
                  <a:spcAft>
                    <a:spcPct val="15000"/>
                  </a:spcAft>
                </a:pPr>
                <a:endParaRPr lang="en-US" sz="2667" b="1" dirty="0">
                  <a:solidFill>
                    <a:schemeClr val="bg1"/>
                  </a:solidFill>
                </a:endParaRPr>
              </a:p>
            </p:txBody>
          </p:sp>
          <p:sp>
            <p:nvSpPr>
              <p:cNvPr id="23" name="TextBox 22">
                <a:extLst>
                  <a:ext uri="{FF2B5EF4-FFF2-40B4-BE49-F238E27FC236}">
                    <a16:creationId xmlns:a16="http://schemas.microsoft.com/office/drawing/2014/main" id="{5463DE28-A3B1-F110-9A34-D8CC91283A79}"/>
                  </a:ext>
                </a:extLst>
              </p:cNvPr>
              <p:cNvSpPr txBox="1"/>
              <p:nvPr/>
            </p:nvSpPr>
            <p:spPr>
              <a:xfrm>
                <a:off x="265043" y="2049329"/>
                <a:ext cx="3227299" cy="764813"/>
              </a:xfrm>
              <a:prstGeom prst="rect">
                <a:avLst/>
              </a:prstGeom>
              <a:solidFill>
                <a:schemeClr val="accent1"/>
              </a:solidFill>
              <a:ln w="25400">
                <a:solidFill>
                  <a:schemeClr val="dk2">
                    <a:shade val="80000"/>
                    <a:hueOff val="0"/>
                    <a:satOff val="0"/>
                    <a:lumOff val="0"/>
                  </a:schemeClr>
                </a:solidFill>
              </a:ln>
            </p:spPr>
            <p:style>
              <a:lnRef idx="0">
                <a:scrgbClr r="0" g="0" b="0"/>
              </a:lnRef>
              <a:fillRef idx="0">
                <a:scrgbClr r="0" g="0" b="0"/>
              </a:fillRef>
              <a:effectRef idx="0">
                <a:scrgbClr r="0" g="0" b="0"/>
              </a:effectRef>
              <a:fontRef idx="minor">
                <a:schemeClr val="lt1"/>
              </a:fontRef>
            </p:style>
            <p:txBody>
              <a:bodyPr spcFirstLastPara="0" vert="horz" wrap="square" lIns="94827" tIns="54187" rIns="94827" bIns="54187" numCol="1" spcCol="1270" anchor="ctr" anchorCtr="0">
                <a:noAutofit/>
              </a:bodyPr>
              <a:lstStyle/>
              <a:p>
                <a:pPr algn="ctr" defTabSz="592652">
                  <a:lnSpc>
                    <a:spcPct val="90000"/>
                  </a:lnSpc>
                  <a:spcBef>
                    <a:spcPct val="0"/>
                  </a:spcBef>
                  <a:spcAft>
                    <a:spcPct val="35000"/>
                  </a:spcAft>
                </a:pPr>
                <a:r>
                  <a:rPr lang="en-US" sz="2667" b="1" dirty="0">
                    <a:solidFill>
                      <a:schemeClr val="bg1"/>
                    </a:solidFill>
                  </a:rPr>
                  <a:t>Waitlisting</a:t>
                </a:r>
              </a:p>
            </p:txBody>
          </p:sp>
        </p:grpSp>
        <p:sp>
          <p:nvSpPr>
            <p:cNvPr id="21" name="TextBox 20">
              <a:extLst>
                <a:ext uri="{FF2B5EF4-FFF2-40B4-BE49-F238E27FC236}">
                  <a16:creationId xmlns:a16="http://schemas.microsoft.com/office/drawing/2014/main" id="{DCC17CBE-C285-F444-F503-DCCC14012C54}"/>
                </a:ext>
              </a:extLst>
            </p:cNvPr>
            <p:cNvSpPr txBox="1"/>
            <p:nvPr/>
          </p:nvSpPr>
          <p:spPr>
            <a:xfrm>
              <a:off x="4137505" y="4416710"/>
              <a:ext cx="3048000" cy="1959575"/>
            </a:xfrm>
            <a:prstGeom prst="rect">
              <a:avLst/>
            </a:prstGeom>
            <a:noFill/>
          </p:spPr>
          <p:txBody>
            <a:bodyPr wrap="square">
              <a:spAutoFit/>
            </a:bodyPr>
            <a:lstStyle/>
            <a:p>
              <a:pPr marL="0" lvl="0" indent="0" algn="ctr" defTabSz="800100">
                <a:lnSpc>
                  <a:spcPct val="90000"/>
                </a:lnSpc>
                <a:spcBef>
                  <a:spcPct val="0"/>
                </a:spcBef>
                <a:spcAft>
                  <a:spcPct val="35000"/>
                </a:spcAft>
                <a:buNone/>
              </a:pPr>
              <a:r>
                <a:rPr lang="en-US" sz="2400" b="1" kern="1200" dirty="0">
                  <a:solidFill>
                    <a:schemeClr val="accent3"/>
                  </a:solidFill>
                </a:rPr>
                <a:t>Neighborhood Poverty </a:t>
              </a:r>
            </a:p>
            <a:p>
              <a:pPr lvl="0" algn="ctr"/>
              <a:r>
                <a:rPr lang="en-US" sz="2400" b="1" dirty="0" err="1">
                  <a:solidFill>
                    <a:schemeClr val="accent3"/>
                  </a:solidFill>
                </a:rPr>
                <a:t>aOR</a:t>
              </a:r>
              <a:r>
                <a:rPr lang="en-US" sz="2400" b="1" dirty="0">
                  <a:solidFill>
                    <a:schemeClr val="accent3"/>
                  </a:solidFill>
                </a:rPr>
                <a:t> 0.56 </a:t>
              </a:r>
            </a:p>
            <a:p>
              <a:pPr lvl="0" algn="ctr"/>
              <a:r>
                <a:rPr lang="en-US" sz="2400" b="1" dirty="0">
                  <a:solidFill>
                    <a:schemeClr val="accent3"/>
                  </a:solidFill>
                </a:rPr>
                <a:t>Cl 0.38-0.82</a:t>
              </a:r>
            </a:p>
            <a:p>
              <a:pPr marL="0" lvl="0" indent="0" algn="ctr" defTabSz="800100">
                <a:lnSpc>
                  <a:spcPct val="90000"/>
                </a:lnSpc>
                <a:spcBef>
                  <a:spcPct val="0"/>
                </a:spcBef>
                <a:spcAft>
                  <a:spcPct val="35000"/>
                </a:spcAft>
                <a:buNone/>
              </a:pPr>
              <a:endParaRPr lang="en-US" sz="2400" b="1" kern="1200" dirty="0">
                <a:solidFill>
                  <a:schemeClr val="accent3"/>
                </a:solidFill>
              </a:endParaRPr>
            </a:p>
          </p:txBody>
        </p:sp>
      </p:grpSp>
    </p:spTree>
    <p:extLst>
      <p:ext uri="{BB962C8B-B14F-4D97-AF65-F5344CB8AC3E}">
        <p14:creationId xmlns:p14="http://schemas.microsoft.com/office/powerpoint/2010/main" val="346218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Date Placeholder 3">
            <a:extLst>
              <a:ext uri="{FF2B5EF4-FFF2-40B4-BE49-F238E27FC236}">
                <a16:creationId xmlns:a16="http://schemas.microsoft.com/office/drawing/2014/main" id="{A2E5848B-7A39-0461-CA6D-08AB3EB1E2A4}"/>
              </a:ext>
            </a:extLst>
          </p:cNvPr>
          <p:cNvSpPr>
            <a:spLocks noGrp="1" noChangeArrowheads="1"/>
          </p:cNvSpPr>
          <p:nvPr>
            <p:ph type="dt" sz="quarter" idx="11"/>
            <p:custDataLst>
              <p:tags r:id="rId1"/>
            </p:custDataLst>
          </p:nvPr>
        </p:nvSpPr>
        <p:spPr bwMode="auto">
          <a:xfrm>
            <a:off x="609600" y="8475133"/>
            <a:ext cx="2844800" cy="486833"/>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bodyPr>
          <a:lstStyle>
            <a:defPPr>
              <a:defRPr lang="en-US"/>
            </a:defPPr>
            <a:lvl1pPr algn="l" rtl="0" eaLnBrk="1" fontAlgn="base" hangingPunct="1">
              <a:spcBef>
                <a:spcPct val="0"/>
              </a:spcBef>
              <a:spcAft>
                <a:spcPct val="0"/>
              </a:spcAft>
              <a:buSzTx/>
              <a:defRPr sz="1600" kern="1200">
                <a:ln w="9525" cap="flat" cmpd="sng" algn="ctr">
                  <a:noFill/>
                  <a:prstDash val="solid"/>
                  <a:round/>
                  <a:headEnd type="none" w="med" len="med"/>
                  <a:tailEnd type="none" w="med" len="med"/>
                </a:ln>
                <a:solidFill>
                  <a:srgbClr val="898989"/>
                </a:solidFill>
                <a:latin typeface="Arial"/>
                <a:ea typeface="ＭＳ Ｐゴシック" charset="0"/>
                <a:cs typeface="+mn-cs"/>
                <a:sym typeface="Wingdings"/>
              </a:defRPr>
            </a:lvl1pPr>
            <a:lvl2pPr marL="609585"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SzPct val="100000"/>
              <a:buFontTx/>
              <a:buNone/>
            </a:pPr>
            <a:r>
              <a:rPr lang="en-US">
                <a:cs typeface="Arial"/>
                <a:sym typeface="Wingdings" charset="2"/>
              </a:rPr>
              <a:t>Date of download:  mm/dd/yyyy</a:t>
            </a:r>
            <a:endParaRPr lang="en-US" altLang="en-US" sz="1100">
              <a:solidFill>
                <a:srgbClr val="999999"/>
              </a:solidFill>
              <a:latin typeface="Helvetica" pitchFamily="2" charset="0"/>
            </a:endParaRPr>
          </a:p>
        </p:txBody>
      </p:sp>
      <p:sp>
        <p:nvSpPr>
          <p:cNvPr id="14340" name="Footer Placeholder 4">
            <a:extLst>
              <a:ext uri="{FF2B5EF4-FFF2-40B4-BE49-F238E27FC236}">
                <a16:creationId xmlns:a16="http://schemas.microsoft.com/office/drawing/2014/main" id="{B5B84FED-6C6C-1CF2-2803-1D35A7B13586}"/>
              </a:ext>
            </a:extLst>
          </p:cNvPr>
          <p:cNvSpPr>
            <a:spLocks noGrp="1" noChangeArrowheads="1"/>
          </p:cNvSpPr>
          <p:nvPr>
            <p:ph type="ftr" sz="quarter" idx="12"/>
            <p:custDataLst>
              <p:tags r:id="rId2"/>
            </p:custDataLst>
          </p:nvPr>
        </p:nvSpPr>
        <p:spPr bwMode="auto">
          <a:xfrm>
            <a:off x="4165600" y="8475133"/>
            <a:ext cx="3860800" cy="486833"/>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bodyPr>
          <a:lstStyle>
            <a:defPPr>
              <a:defRPr lang="en-US"/>
            </a:defPPr>
            <a:lvl1pPr algn="ctr" rtl="0" fontAlgn="base">
              <a:spcBef>
                <a:spcPct val="0"/>
              </a:spcBef>
              <a:spcAft>
                <a:spcPct val="0"/>
              </a:spcAft>
              <a:buSzPct val="100000"/>
              <a:defRPr sz="1600" kern="1200">
                <a:solidFill>
                  <a:srgbClr val="898989"/>
                </a:solidFill>
                <a:latin typeface="Arial" panose="020B0604020202020204" pitchFamily="34" charset="0"/>
                <a:ea typeface="ＭＳ Ｐゴシック" panose="020B0600070205080204" pitchFamily="34" charset="-128"/>
                <a:cs typeface="+mn-cs"/>
              </a:defRPr>
            </a:lvl1pPr>
            <a:lvl2pPr marL="609585"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FontTx/>
              <a:buNone/>
            </a:pPr>
            <a:r>
              <a:rPr lang="en-US" altLang="en-US"/>
              <a:t>Copyright © 2012 American Medical Association. All rights reserved.</a:t>
            </a:r>
            <a:endParaRPr lang="en-US" altLang="en-US" sz="1100">
              <a:solidFill>
                <a:srgbClr val="999999"/>
              </a:solidFill>
              <a:latin typeface="Helvetica" pitchFamily="2" charset="0"/>
            </a:endParaRPr>
          </a:p>
        </p:txBody>
      </p:sp>
      <p:sp>
        <p:nvSpPr>
          <p:cNvPr id="16389" name="Text Placeholder 2">
            <a:extLst>
              <a:ext uri="{FF2B5EF4-FFF2-40B4-BE49-F238E27FC236}">
                <a16:creationId xmlns:a16="http://schemas.microsoft.com/office/drawing/2014/main" id="{5B41E5AE-BCF1-4EA8-A84C-DFECAA44D3CB}"/>
              </a:ext>
            </a:extLst>
          </p:cNvPr>
          <p:cNvSpPr txBox="1"/>
          <p:nvPr>
            <p:custDataLst>
              <p:tags r:id="rId3"/>
            </p:custDataLst>
          </p:nvPr>
        </p:nvSpPr>
        <p:spPr bwMode="auto">
          <a:xfrm>
            <a:off x="110944" y="754060"/>
            <a:ext cx="10956561"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2667"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Association of State Medicaid Expansion With Racial/Ethnic Disparities in Liver Transplant Wait-listing in the United States</a:t>
            </a:r>
          </a:p>
        </p:txBody>
      </p:sp>
      <p:cxnSp>
        <p:nvCxnSpPr>
          <p:cNvPr id="14342" name="Straight Connector 8">
            <a:extLst>
              <a:ext uri="{FF2B5EF4-FFF2-40B4-BE49-F238E27FC236}">
                <a16:creationId xmlns:a16="http://schemas.microsoft.com/office/drawing/2014/main" id="{E2FE9107-59B7-2B1C-43AD-28A753594183}"/>
              </a:ext>
            </a:extLst>
          </p:cNvPr>
          <p:cNvCxnSpPr>
            <a:cxnSpLocks noChangeShapeType="1"/>
          </p:cNvCxnSpPr>
          <p:nvPr>
            <p:custDataLst>
              <p:tags r:id="rId4"/>
            </p:custDataLst>
          </p:nvPr>
        </p:nvCxnSpPr>
        <p:spPr bwMode="auto">
          <a:xfrm flipV="1">
            <a:off x="1524000" y="6215065"/>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cxnSp>
        <p:nvCxnSpPr>
          <p:cNvPr id="14346" name="Straight Connector 5">
            <a:extLst>
              <a:ext uri="{FF2B5EF4-FFF2-40B4-BE49-F238E27FC236}">
                <a16:creationId xmlns:a16="http://schemas.microsoft.com/office/drawing/2014/main" id="{6CA78F25-F9BB-4E43-E547-547438A55748}"/>
              </a:ext>
            </a:extLst>
          </p:cNvPr>
          <p:cNvCxnSpPr>
            <a:cxnSpLocks noChangeShapeType="1"/>
          </p:cNvCxnSpPr>
          <p:nvPr>
            <p:custDataLst>
              <p:tags r:id="rId5"/>
            </p:custDataLst>
          </p:nvPr>
        </p:nvCxnSpPr>
        <p:spPr bwMode="auto">
          <a:xfrm>
            <a:off x="424761" y="704252"/>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a:extLst>
              <a:ext uri="{FF2B5EF4-FFF2-40B4-BE49-F238E27FC236}">
                <a16:creationId xmlns:a16="http://schemas.microsoft.com/office/drawing/2014/main" id="{970AE122-5427-B93B-E728-3C6CB99FD178}"/>
              </a:ext>
            </a:extLst>
          </p:cNvPr>
          <p:cNvPicPr>
            <a:picLocks noChangeAspect="1" noChangeArrowheads="1"/>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265955" y="171845"/>
            <a:ext cx="2286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2EC5EDBA-F166-FA41-D7F5-72E1E620F1F2}"/>
              </a:ext>
            </a:extLst>
          </p:cNvPr>
          <p:cNvPicPr>
            <a:picLocks noChangeAspect="1" noChangeArrowheads="1"/>
          </p:cNvPicPr>
          <p:nvPr>
            <p:custDataLst>
              <p:tags r:id="rId7"/>
            </p:custDataLst>
          </p:nvPr>
        </p:nvPicPr>
        <p:blipFill rotWithShape="1">
          <a:blip r:embed="rId11">
            <a:extLst>
              <a:ext uri="{28A0092B-C50C-407E-A947-70E740481C1C}">
                <a14:useLocalDpi xmlns:a14="http://schemas.microsoft.com/office/drawing/2010/main" val="0"/>
              </a:ext>
            </a:extLst>
          </a:blip>
          <a:srcRect r="2044"/>
          <a:stretch/>
        </p:blipFill>
        <p:spPr bwMode="auto">
          <a:xfrm>
            <a:off x="2551955" y="1892671"/>
            <a:ext cx="5863935" cy="426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TextBox 2">
            <a:extLst>
              <a:ext uri="{FF2B5EF4-FFF2-40B4-BE49-F238E27FC236}">
                <a16:creationId xmlns:a16="http://schemas.microsoft.com/office/drawing/2014/main" id="{7252B482-A597-F681-6F0B-67B47C57F962}"/>
              </a:ext>
            </a:extLst>
          </p:cNvPr>
          <p:cNvSpPr txBox="1"/>
          <p:nvPr/>
        </p:nvSpPr>
        <p:spPr>
          <a:xfrm>
            <a:off x="5812027" y="6306232"/>
            <a:ext cx="6379973" cy="400110"/>
          </a:xfrm>
          <a:prstGeom prst="rect">
            <a:avLst/>
          </a:prstGeom>
          <a:noFill/>
        </p:spPr>
        <p:txBody>
          <a:bodyPr wrap="square">
            <a:spAutoFit/>
          </a:bodyPr>
          <a:lstStyle/>
          <a:p>
            <a:r>
              <a:rPr lang="en-US" sz="1000" b="1" dirty="0">
                <a:solidFill>
                  <a:srgbClr val="333333"/>
                </a:solidFill>
                <a:highlight>
                  <a:srgbClr val="FFFFFF"/>
                </a:highlight>
                <a:latin typeface="Arial" panose="020B0604020202020204" pitchFamily="34" charset="0"/>
                <a:cs typeface="Arial" panose="020B0604020202020204" pitchFamily="34" charset="0"/>
              </a:rPr>
              <a:t>Nephew LD</a:t>
            </a:r>
            <a:r>
              <a:rPr lang="en-US" sz="1000" b="1" dirty="0">
                <a:solidFill>
                  <a:srgbClr val="333333"/>
                </a:solidFill>
                <a:latin typeface="Arial" panose="020B0604020202020204" pitchFamily="34" charset="0"/>
                <a:cs typeface="Arial" panose="020B0604020202020204" pitchFamily="34" charset="0"/>
              </a:rPr>
              <a:t>, </a:t>
            </a:r>
            <a:r>
              <a:rPr lang="en-US" sz="1000" dirty="0" err="1">
                <a:solidFill>
                  <a:srgbClr val="333333"/>
                </a:solidFill>
                <a:highlight>
                  <a:srgbClr val="FFFFFF"/>
                </a:highlight>
                <a:latin typeface="Arial" panose="020B0604020202020204" pitchFamily="34" charset="0"/>
                <a:cs typeface="Arial" panose="020B0604020202020204" pitchFamily="34" charset="0"/>
              </a:rPr>
              <a:t>Mosesso</a:t>
            </a:r>
            <a:r>
              <a:rPr lang="en-US" sz="1000" dirty="0">
                <a:solidFill>
                  <a:srgbClr val="333333"/>
                </a:solidFill>
                <a:highlight>
                  <a:srgbClr val="FFFFFF"/>
                </a:highlight>
                <a:latin typeface="Arial" panose="020B0604020202020204" pitchFamily="34" charset="0"/>
                <a:cs typeface="Arial" panose="020B0604020202020204" pitchFamily="34" charset="0"/>
              </a:rPr>
              <a:t> K</a:t>
            </a:r>
            <a:r>
              <a:rPr lang="en-US" sz="1000" dirty="0">
                <a:solidFill>
                  <a:srgbClr val="333333"/>
                </a:solidFill>
                <a:latin typeface="Arial" panose="020B0604020202020204" pitchFamily="34" charset="0"/>
                <a:cs typeface="Arial" panose="020B0604020202020204" pitchFamily="34" charset="0"/>
              </a:rPr>
              <a:t>, </a:t>
            </a:r>
            <a:r>
              <a:rPr lang="en-US" sz="1000" dirty="0">
                <a:solidFill>
                  <a:srgbClr val="333333"/>
                </a:solidFill>
                <a:highlight>
                  <a:srgbClr val="FFFFFF"/>
                </a:highlight>
                <a:latin typeface="Arial" panose="020B0604020202020204" pitchFamily="34" charset="0"/>
                <a:cs typeface="Arial" panose="020B0604020202020204" pitchFamily="34" charset="0"/>
              </a:rPr>
              <a:t>Desai A, et al. Association of State Medicaid Expansion With Racial/Ethnic Disparities in Liver Transplant Wait-listing in the United States. </a:t>
            </a:r>
            <a:r>
              <a:rPr lang="en-US" sz="1000" i="1" dirty="0">
                <a:solidFill>
                  <a:srgbClr val="333333"/>
                </a:solidFill>
                <a:latin typeface="Arial" panose="020B0604020202020204" pitchFamily="34" charset="0"/>
                <a:cs typeface="Arial" panose="020B0604020202020204" pitchFamily="34" charset="0"/>
              </a:rPr>
              <a:t>JAMA </a:t>
            </a:r>
            <a:r>
              <a:rPr lang="en-US" sz="1000" i="1" dirty="0" err="1">
                <a:solidFill>
                  <a:srgbClr val="333333"/>
                </a:solidFill>
                <a:latin typeface="Arial" panose="020B0604020202020204" pitchFamily="34" charset="0"/>
                <a:cs typeface="Arial" panose="020B0604020202020204" pitchFamily="34" charset="0"/>
              </a:rPr>
              <a:t>Netw</a:t>
            </a:r>
            <a:r>
              <a:rPr lang="en-US" sz="1000" i="1" dirty="0">
                <a:solidFill>
                  <a:srgbClr val="333333"/>
                </a:solidFill>
                <a:latin typeface="Arial" panose="020B0604020202020204" pitchFamily="34" charset="0"/>
                <a:cs typeface="Arial" panose="020B0604020202020204" pitchFamily="34" charset="0"/>
              </a:rPr>
              <a:t> Open.</a:t>
            </a:r>
            <a:r>
              <a:rPr lang="en-US" sz="1000" dirty="0">
                <a:solidFill>
                  <a:srgbClr val="333333"/>
                </a:solidFill>
                <a:highlight>
                  <a:srgbClr val="FFFFFF"/>
                </a:highlight>
                <a:latin typeface="Arial" panose="020B0604020202020204" pitchFamily="34" charset="0"/>
                <a:cs typeface="Arial" panose="020B0604020202020204" pitchFamily="34" charset="0"/>
              </a:rPr>
              <a:t> 2020;3(10):e2019869. </a:t>
            </a:r>
            <a:endParaRPr lang="en-US" sz="1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FD2D9F-07F4-6AB7-C33F-160383FE297B}"/>
              </a:ext>
            </a:extLst>
          </p:cNvPr>
          <p:cNvSpPr txBox="1"/>
          <p:nvPr/>
        </p:nvSpPr>
        <p:spPr>
          <a:xfrm>
            <a:off x="6298971" y="1831355"/>
            <a:ext cx="690317" cy="318100"/>
          </a:xfrm>
          <a:prstGeom prst="rect">
            <a:avLst/>
          </a:prstGeom>
          <a:noFill/>
        </p:spPr>
        <p:txBody>
          <a:bodyPr wrap="none" rtlCol="0">
            <a:spAutoFit/>
          </a:bodyPr>
          <a:lstStyle/>
          <a:p>
            <a:r>
              <a:rPr lang="en-US" sz="1467" b="1" dirty="0"/>
              <a:t>White</a:t>
            </a:r>
          </a:p>
        </p:txBody>
      </p:sp>
      <p:sp>
        <p:nvSpPr>
          <p:cNvPr id="6" name="TextBox 5">
            <a:extLst>
              <a:ext uri="{FF2B5EF4-FFF2-40B4-BE49-F238E27FC236}">
                <a16:creationId xmlns:a16="http://schemas.microsoft.com/office/drawing/2014/main" id="{9E994510-164E-E96B-4AB5-5057C1981DD6}"/>
              </a:ext>
            </a:extLst>
          </p:cNvPr>
          <p:cNvSpPr txBox="1"/>
          <p:nvPr/>
        </p:nvSpPr>
        <p:spPr>
          <a:xfrm>
            <a:off x="6444321" y="4050752"/>
            <a:ext cx="880369" cy="297454"/>
          </a:xfrm>
          <a:prstGeom prst="rect">
            <a:avLst/>
          </a:prstGeom>
          <a:noFill/>
          <a:ln w="22225">
            <a:solidFill>
              <a:schemeClr val="accent1"/>
            </a:solidFill>
          </a:ln>
        </p:spPr>
        <p:txBody>
          <a:bodyPr wrap="none" rtlCol="0">
            <a:spAutoFit/>
          </a:bodyPr>
          <a:lstStyle/>
          <a:p>
            <a:r>
              <a:rPr lang="en-US" sz="1333" b="1" dirty="0"/>
              <a:t>Hispanic</a:t>
            </a:r>
          </a:p>
        </p:txBody>
      </p:sp>
      <p:sp>
        <p:nvSpPr>
          <p:cNvPr id="7" name="TextBox 6">
            <a:extLst>
              <a:ext uri="{FF2B5EF4-FFF2-40B4-BE49-F238E27FC236}">
                <a16:creationId xmlns:a16="http://schemas.microsoft.com/office/drawing/2014/main" id="{0816D1BC-3884-EEEC-0A00-1065BC9264B9}"/>
              </a:ext>
            </a:extLst>
          </p:cNvPr>
          <p:cNvSpPr txBox="1"/>
          <p:nvPr/>
        </p:nvSpPr>
        <p:spPr>
          <a:xfrm>
            <a:off x="3337510" y="3988872"/>
            <a:ext cx="665567" cy="318100"/>
          </a:xfrm>
          <a:prstGeom prst="rect">
            <a:avLst/>
          </a:prstGeom>
          <a:noFill/>
        </p:spPr>
        <p:txBody>
          <a:bodyPr wrap="none" rtlCol="0">
            <a:spAutoFit/>
          </a:bodyPr>
          <a:lstStyle/>
          <a:p>
            <a:r>
              <a:rPr lang="en-US" sz="1467" b="1" dirty="0"/>
              <a:t>Black</a:t>
            </a:r>
          </a:p>
        </p:txBody>
      </p:sp>
      <p:sp>
        <p:nvSpPr>
          <p:cNvPr id="8" name="TextBox 7">
            <a:extLst>
              <a:ext uri="{FF2B5EF4-FFF2-40B4-BE49-F238E27FC236}">
                <a16:creationId xmlns:a16="http://schemas.microsoft.com/office/drawing/2014/main" id="{A45F4A3A-60EF-7DE5-871E-37B2014BCF91}"/>
              </a:ext>
            </a:extLst>
          </p:cNvPr>
          <p:cNvSpPr txBox="1"/>
          <p:nvPr/>
        </p:nvSpPr>
        <p:spPr>
          <a:xfrm>
            <a:off x="3219957" y="1835872"/>
            <a:ext cx="799193" cy="318100"/>
          </a:xfrm>
          <a:prstGeom prst="rect">
            <a:avLst/>
          </a:prstGeom>
          <a:noFill/>
        </p:spPr>
        <p:txBody>
          <a:bodyPr wrap="none" rtlCol="0">
            <a:spAutoFit/>
          </a:bodyPr>
          <a:lstStyle/>
          <a:p>
            <a:r>
              <a:rPr lang="en-US" sz="1467" b="1" dirty="0"/>
              <a:t>Overall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EDC37-42B6-B687-44B7-4AAC2A44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55" r="67609" b="16667"/>
          <a:stretch/>
        </p:blipFill>
        <p:spPr bwMode="auto">
          <a:xfrm>
            <a:off x="2965824" y="1690688"/>
            <a:ext cx="3321423" cy="4014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2E5D51-5D3C-B6E9-57E1-D001B5D51624}"/>
              </a:ext>
            </a:extLst>
          </p:cNvPr>
          <p:cNvSpPr txBox="1"/>
          <p:nvPr/>
        </p:nvSpPr>
        <p:spPr>
          <a:xfrm>
            <a:off x="6096000" y="6061635"/>
            <a:ext cx="6275294" cy="646331"/>
          </a:xfrm>
          <a:prstGeom prst="rect">
            <a:avLst/>
          </a:prstGeom>
          <a:noFill/>
        </p:spPr>
        <p:txBody>
          <a:bodyPr wrap="square">
            <a:spAutoFit/>
          </a:bodyPr>
          <a:lstStyle/>
          <a:p>
            <a:r>
              <a:rPr lang="en-US" sz="1200" b="0" i="0" u="none" strike="noStrike" dirty="0" err="1">
                <a:solidFill>
                  <a:srgbClr val="353535"/>
                </a:solidFill>
                <a:effectLst/>
              </a:rPr>
              <a:t>Flemming</a:t>
            </a:r>
            <a:r>
              <a:rPr lang="en-US" sz="1200" b="0" i="0" u="none" strike="noStrike" dirty="0">
                <a:solidFill>
                  <a:srgbClr val="353535"/>
                </a:solidFill>
                <a:effectLst/>
              </a:rPr>
              <a:t>, Jennifer A.; </a:t>
            </a:r>
            <a:r>
              <a:rPr lang="en-US" sz="1200" b="0" i="0" u="none" strike="noStrike" dirty="0" err="1">
                <a:solidFill>
                  <a:srgbClr val="353535"/>
                </a:solidFill>
                <a:effectLst/>
              </a:rPr>
              <a:t>Muaddi</a:t>
            </a:r>
            <a:r>
              <a:rPr lang="en-US" sz="1200" b="0" i="0" u="none" strike="noStrike" dirty="0">
                <a:solidFill>
                  <a:srgbClr val="353535"/>
                </a:solidFill>
                <a:effectLst/>
              </a:rPr>
              <a:t>, </a:t>
            </a:r>
            <a:r>
              <a:rPr lang="en-US" sz="1200" b="0" i="0" u="none" strike="noStrike" dirty="0" err="1">
                <a:solidFill>
                  <a:srgbClr val="353535"/>
                </a:solidFill>
                <a:effectLst/>
              </a:rPr>
              <a:t>Hala</a:t>
            </a:r>
            <a:r>
              <a:rPr lang="en-US" sz="1200" b="0" i="0" u="none" strike="noStrike" dirty="0">
                <a:solidFill>
                  <a:srgbClr val="353535"/>
                </a:solidFill>
                <a:effectLst/>
              </a:rPr>
              <a:t>; </a:t>
            </a:r>
            <a:r>
              <a:rPr lang="en-US" sz="1200" b="0" i="0" u="none" strike="noStrike" dirty="0" err="1">
                <a:solidFill>
                  <a:srgbClr val="353535"/>
                </a:solidFill>
                <a:effectLst/>
              </a:rPr>
              <a:t>Djerboua</a:t>
            </a:r>
            <a:r>
              <a:rPr lang="en-US" sz="1200" b="0" i="0" u="none" strike="noStrike" dirty="0">
                <a:solidFill>
                  <a:srgbClr val="353535"/>
                </a:solidFill>
                <a:effectLst/>
              </a:rPr>
              <a:t>, Maja; Neves, Paula; </a:t>
            </a:r>
            <a:r>
              <a:rPr lang="en-US" sz="1200" b="0" i="0" u="none" strike="noStrike" dirty="0" err="1">
                <a:solidFill>
                  <a:srgbClr val="353535"/>
                </a:solidFill>
                <a:effectLst/>
              </a:rPr>
              <a:t>Sapisochin</a:t>
            </a:r>
            <a:r>
              <a:rPr lang="en-US" sz="1200" b="0" i="0" u="none" strike="noStrike" dirty="0">
                <a:solidFill>
                  <a:srgbClr val="353535"/>
                </a:solidFill>
                <a:effectLst/>
              </a:rPr>
              <a:t>, Gonzalo; </a:t>
            </a:r>
            <a:r>
              <a:rPr lang="en-US" sz="1200" b="0" i="0" u="none" strike="noStrike" dirty="0" err="1">
                <a:solidFill>
                  <a:srgbClr val="353535"/>
                </a:solidFill>
                <a:effectLst/>
              </a:rPr>
              <a:t>Selzner</a:t>
            </a:r>
            <a:r>
              <a:rPr lang="en-US" sz="1200" b="0" i="0" u="none" strike="noStrike" dirty="0">
                <a:solidFill>
                  <a:srgbClr val="353535"/>
                </a:solidFill>
                <a:effectLst/>
              </a:rPr>
              <a:t>, </a:t>
            </a:r>
            <a:r>
              <a:rPr lang="en-US" sz="1200" b="0" i="0" u="none" strike="noStrike" dirty="0" err="1">
                <a:solidFill>
                  <a:srgbClr val="353535"/>
                </a:solidFill>
                <a:effectLst/>
              </a:rPr>
              <a:t>Nazia</a:t>
            </a:r>
            <a:r>
              <a:rPr lang="en-US" sz="1200" b="0" i="0" u="none" strike="noStrike" baseline="30000" dirty="0">
                <a:solidFill>
                  <a:srgbClr val="353535"/>
                </a:solidFill>
                <a:effectLst/>
              </a:rPr>
              <a:t>*</a:t>
            </a:r>
            <a:r>
              <a:rPr lang="en-US" sz="1200" b="0" i="0" u="none" strike="noStrike" dirty="0">
                <a:solidFill>
                  <a:srgbClr val="353535"/>
                </a:solidFill>
                <a:effectLst/>
              </a:rPr>
              <a:t>. Association between social determinants of health and rates of liver transplantation in individuals with cirrhosis. Hepatology 76(4):p 1079-1089, October 2022</a:t>
            </a:r>
            <a:endParaRPr lang="en-US" sz="1200" dirty="0"/>
          </a:p>
        </p:txBody>
      </p:sp>
      <p:pic>
        <p:nvPicPr>
          <p:cNvPr id="7" name="Picture 6">
            <a:extLst>
              <a:ext uri="{FF2B5EF4-FFF2-40B4-BE49-F238E27FC236}">
                <a16:creationId xmlns:a16="http://schemas.microsoft.com/office/drawing/2014/main" id="{EE8F77F2-188D-EC96-DA4C-51A5836652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086" t="13255" b="16667"/>
          <a:stretch/>
        </p:blipFill>
        <p:spPr bwMode="auto">
          <a:xfrm>
            <a:off x="6515099" y="1690687"/>
            <a:ext cx="3477560" cy="401442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D32757FE-68ED-AB88-0316-069CC72F9522}"/>
              </a:ext>
            </a:extLst>
          </p:cNvPr>
          <p:cNvSpPr>
            <a:spLocks noGrp="1"/>
          </p:cNvSpPr>
          <p:nvPr>
            <p:ph type="title"/>
          </p:nvPr>
        </p:nvSpPr>
        <p:spPr>
          <a:xfrm>
            <a:off x="315685" y="150034"/>
            <a:ext cx="11353801" cy="1325563"/>
          </a:xfrm>
        </p:spPr>
        <p:txBody>
          <a:bodyPr>
            <a:normAutofit/>
          </a:bodyPr>
          <a:lstStyle/>
          <a:p>
            <a:r>
              <a:rPr lang="en-US" dirty="0"/>
              <a:t>Area-level income associated with LT even with access to universal health care</a:t>
            </a:r>
          </a:p>
        </p:txBody>
      </p:sp>
    </p:spTree>
    <p:extLst>
      <p:ext uri="{BB962C8B-B14F-4D97-AF65-F5344CB8AC3E}">
        <p14:creationId xmlns:p14="http://schemas.microsoft.com/office/powerpoint/2010/main" val="11010053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028" name="Picture 4" descr="How to Improve Public Perception of Your Business | Guy Dawson">
            <a:extLst>
              <a:ext uri="{FF2B5EF4-FFF2-40B4-BE49-F238E27FC236}">
                <a16:creationId xmlns:a16="http://schemas.microsoft.com/office/drawing/2014/main" id="{88471397-FEA0-99CE-B8D6-63C85AA31FFB}"/>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t="19407" r="-1" b="28140"/>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6AFB8E-3D55-968D-6928-925C384FCB05}"/>
              </a:ext>
            </a:extLst>
          </p:cNvPr>
          <p:cNvSpPr>
            <a:spLocks noGrp="1"/>
          </p:cNvSpPr>
          <p:nvPr>
            <p:ph type="title"/>
          </p:nvPr>
        </p:nvSpPr>
        <p:spPr>
          <a:xfrm>
            <a:off x="1198181" y="1122363"/>
            <a:ext cx="9795637" cy="2220775"/>
          </a:xfrm>
        </p:spPr>
        <p:txBody>
          <a:bodyPr vert="horz" lIns="91440" tIns="45720" rIns="91440" bIns="45720" rtlCol="0" anchor="b">
            <a:normAutofit/>
          </a:bodyPr>
          <a:lstStyle/>
          <a:p>
            <a:pPr algn="ctr"/>
            <a:r>
              <a:rPr lang="en-US" sz="5200" b="1">
                <a:solidFill>
                  <a:srgbClr val="FFFFFF"/>
                </a:solidFill>
              </a:rPr>
              <a:t>Public Perception of Injustice &amp; Consequences</a:t>
            </a:r>
            <a:endParaRPr lang="en-US" sz="5200">
              <a:solidFill>
                <a:srgbClr val="FFFFFF"/>
              </a:solidFill>
            </a:endParaRPr>
          </a:p>
        </p:txBody>
      </p:sp>
    </p:spTree>
    <p:extLst>
      <p:ext uri="{BB962C8B-B14F-4D97-AF65-F5344CB8AC3E}">
        <p14:creationId xmlns:p14="http://schemas.microsoft.com/office/powerpoint/2010/main" val="2520166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412C-6191-26AE-9930-8F4787938B73}"/>
              </a:ext>
            </a:extLst>
          </p:cNvPr>
          <p:cNvSpPr>
            <a:spLocks noGrp="1"/>
          </p:cNvSpPr>
          <p:nvPr>
            <p:ph type="title"/>
          </p:nvPr>
        </p:nvSpPr>
        <p:spPr>
          <a:xfrm>
            <a:off x="350856" y="87611"/>
            <a:ext cx="10131425" cy="1456267"/>
          </a:xfrm>
        </p:spPr>
        <p:txBody>
          <a:bodyPr/>
          <a:lstStyle/>
          <a:p>
            <a:r>
              <a:rPr lang="en-US" dirty="0"/>
              <a:t>The Public Doesn’t Trust Us to be Just</a:t>
            </a:r>
          </a:p>
        </p:txBody>
      </p:sp>
      <p:pic>
        <p:nvPicPr>
          <p:cNvPr id="5" name="Picture 4">
            <a:extLst>
              <a:ext uri="{FF2B5EF4-FFF2-40B4-BE49-F238E27FC236}">
                <a16:creationId xmlns:a16="http://schemas.microsoft.com/office/drawing/2014/main" id="{0AF6ED19-B6A8-86E2-6EE5-9CA827C1F19C}"/>
              </a:ext>
            </a:extLst>
          </p:cNvPr>
          <p:cNvPicPr>
            <a:picLocks noChangeAspect="1"/>
          </p:cNvPicPr>
          <p:nvPr/>
        </p:nvPicPr>
        <p:blipFill rotWithShape="1">
          <a:blip r:embed="rId2"/>
          <a:srcRect l="4066"/>
          <a:stretch/>
        </p:blipFill>
        <p:spPr>
          <a:xfrm>
            <a:off x="241610" y="1890698"/>
            <a:ext cx="5700701" cy="3423424"/>
          </a:xfrm>
          <a:prstGeom prst="rect">
            <a:avLst/>
          </a:prstGeom>
        </p:spPr>
      </p:pic>
      <p:pic>
        <p:nvPicPr>
          <p:cNvPr id="6" name="Picture 5">
            <a:extLst>
              <a:ext uri="{FF2B5EF4-FFF2-40B4-BE49-F238E27FC236}">
                <a16:creationId xmlns:a16="http://schemas.microsoft.com/office/drawing/2014/main" id="{BAFA6F94-3985-4274-7A34-4542991FE58B}"/>
              </a:ext>
            </a:extLst>
          </p:cNvPr>
          <p:cNvPicPr>
            <a:picLocks noChangeAspect="1"/>
          </p:cNvPicPr>
          <p:nvPr/>
        </p:nvPicPr>
        <p:blipFill>
          <a:blip r:embed="rId3"/>
          <a:stretch>
            <a:fillRect/>
          </a:stretch>
        </p:blipFill>
        <p:spPr>
          <a:xfrm>
            <a:off x="6008078" y="1790446"/>
            <a:ext cx="5942312" cy="3623927"/>
          </a:xfrm>
          <a:prstGeom prst="rect">
            <a:avLst/>
          </a:prstGeom>
        </p:spPr>
      </p:pic>
      <p:sp>
        <p:nvSpPr>
          <p:cNvPr id="7" name="Rectangle 6">
            <a:extLst>
              <a:ext uri="{FF2B5EF4-FFF2-40B4-BE49-F238E27FC236}">
                <a16:creationId xmlns:a16="http://schemas.microsoft.com/office/drawing/2014/main" id="{F753718F-7BAE-781A-37BE-60222630A55F}"/>
              </a:ext>
            </a:extLst>
          </p:cNvPr>
          <p:cNvSpPr/>
          <p:nvPr/>
        </p:nvSpPr>
        <p:spPr>
          <a:xfrm>
            <a:off x="6501284" y="3094892"/>
            <a:ext cx="683287" cy="22192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880617-A2E2-A44F-A743-C35650418517}"/>
              </a:ext>
            </a:extLst>
          </p:cNvPr>
          <p:cNvSpPr txBox="1"/>
          <p:nvPr/>
        </p:nvSpPr>
        <p:spPr>
          <a:xfrm>
            <a:off x="4424449" y="6449249"/>
            <a:ext cx="7767551" cy="246221"/>
          </a:xfrm>
          <a:prstGeom prst="rect">
            <a:avLst/>
          </a:prstGeom>
          <a:noFill/>
        </p:spPr>
        <p:txBody>
          <a:bodyPr wrap="square">
            <a:spAutoFit/>
          </a:bodyPr>
          <a:lstStyle/>
          <a:p>
            <a:pPr algn="r"/>
            <a:r>
              <a:rPr lang="en-US" sz="1000" dirty="0"/>
              <a:t>https://</a:t>
            </a:r>
            <a:r>
              <a:rPr lang="en-US" sz="1000" dirty="0" err="1"/>
              <a:t>www.organdonor.gov</a:t>
            </a:r>
            <a:r>
              <a:rPr lang="en-US" sz="1000" dirty="0"/>
              <a:t>/sites/default/files/organ-donor/professional/grants-research/nsodap-organ-donation-survey-2019.pdf</a:t>
            </a:r>
          </a:p>
        </p:txBody>
      </p:sp>
      <p:sp>
        <p:nvSpPr>
          <p:cNvPr id="3" name="TextBox 2">
            <a:extLst>
              <a:ext uri="{FF2B5EF4-FFF2-40B4-BE49-F238E27FC236}">
                <a16:creationId xmlns:a16="http://schemas.microsoft.com/office/drawing/2014/main" id="{DB79BFC2-67F3-A436-E4D2-A84F7DA7CFB6}"/>
              </a:ext>
            </a:extLst>
          </p:cNvPr>
          <p:cNvSpPr txBox="1"/>
          <p:nvPr/>
        </p:nvSpPr>
        <p:spPr>
          <a:xfrm>
            <a:off x="525028" y="1421114"/>
            <a:ext cx="8204479" cy="369332"/>
          </a:xfrm>
          <a:prstGeom prst="rect">
            <a:avLst/>
          </a:prstGeom>
          <a:noFill/>
        </p:spPr>
        <p:txBody>
          <a:bodyPr wrap="square">
            <a:spAutoFit/>
          </a:bodyPr>
          <a:lstStyle/>
          <a:p>
            <a:r>
              <a:rPr lang="en-US" dirty="0">
                <a:effectLst/>
                <a:latin typeface="Helvetica" pitchFamily="2" charset="0"/>
              </a:rPr>
              <a:t>The 2019 National Survey of Organ Donation Attitudes and Practices</a:t>
            </a:r>
          </a:p>
        </p:txBody>
      </p:sp>
    </p:spTree>
    <p:extLst>
      <p:ext uri="{BB962C8B-B14F-4D97-AF65-F5344CB8AC3E}">
        <p14:creationId xmlns:p14="http://schemas.microsoft.com/office/powerpoint/2010/main" val="4214668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5085-51AE-6944-C274-FED69DD6D7EC}"/>
              </a:ext>
            </a:extLst>
          </p:cNvPr>
          <p:cNvSpPr>
            <a:spLocks noGrp="1"/>
          </p:cNvSpPr>
          <p:nvPr>
            <p:ph type="title"/>
          </p:nvPr>
        </p:nvSpPr>
        <p:spPr>
          <a:xfrm>
            <a:off x="330340" y="364664"/>
            <a:ext cx="10515600" cy="1325563"/>
          </a:xfrm>
        </p:spPr>
        <p:txBody>
          <a:bodyPr/>
          <a:lstStyle/>
          <a:p>
            <a:r>
              <a:rPr lang="en-US" dirty="0"/>
              <a:t>Why Is Trust Important in Organ Allocation? </a:t>
            </a:r>
          </a:p>
        </p:txBody>
      </p:sp>
      <p:sp>
        <p:nvSpPr>
          <p:cNvPr id="5" name="TextBox 4">
            <a:extLst>
              <a:ext uri="{FF2B5EF4-FFF2-40B4-BE49-F238E27FC236}">
                <a16:creationId xmlns:a16="http://schemas.microsoft.com/office/drawing/2014/main" id="{C3EA123A-AC8E-EFAA-D135-46CB384C748D}"/>
              </a:ext>
            </a:extLst>
          </p:cNvPr>
          <p:cNvSpPr txBox="1"/>
          <p:nvPr/>
        </p:nvSpPr>
        <p:spPr>
          <a:xfrm>
            <a:off x="527581" y="1921692"/>
            <a:ext cx="10827056" cy="2739211"/>
          </a:xfrm>
          <a:prstGeom prst="rect">
            <a:avLst/>
          </a:prstGeom>
          <a:noFill/>
        </p:spPr>
        <p:txBody>
          <a:bodyPr wrap="square" rtlCol="0">
            <a:spAutoFit/>
          </a:bodyPr>
          <a:lstStyle/>
          <a:p>
            <a:endParaRPr lang="en-US" dirty="0">
              <a:latin typeface="Helvetica" pitchFamily="2"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0" i="0" u="none" strike="noStrike" dirty="0">
                <a:effectLst/>
                <a:latin typeface="Arial" panose="020B0604020202020204" pitchFamily="34" charset="0"/>
                <a:cs typeface="Arial" panose="020B0604020202020204" pitchFamily="34" charset="0"/>
              </a:rPr>
              <a:t>“The values of altruism and autonomy—the foundations of organ procurement—rest on the presumption that organs, which are given freely, voluntarily and altruistically, will be distributed in a fair and impartial manner to those in need. Any policies, practices, or activities that suggest otherwise imperil the entire enterprise of voluntary and altruistic organ donation---Arthur Kaplan.”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B8EE8EF-E90E-34D9-A2F6-F274B99D13D3}"/>
              </a:ext>
            </a:extLst>
          </p:cNvPr>
          <p:cNvSpPr txBox="1"/>
          <p:nvPr/>
        </p:nvSpPr>
        <p:spPr>
          <a:xfrm>
            <a:off x="685801" y="4775601"/>
            <a:ext cx="9804678" cy="707886"/>
          </a:xfrm>
          <a:prstGeom prst="rect">
            <a:avLst/>
          </a:prstGeom>
          <a:noFill/>
        </p:spPr>
        <p:txBody>
          <a:bodyPr wrap="square">
            <a:spAutoFit/>
          </a:bodyPr>
          <a:lstStyle/>
          <a:p>
            <a:pPr marL="285750" indent="-28575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When public trust declines, so too do deceased donation rates (Boulware et al., 2007; </a:t>
            </a:r>
            <a:r>
              <a:rPr lang="en-US" sz="2000" dirty="0" err="1">
                <a:effectLst/>
                <a:latin typeface="Arial" panose="020B0604020202020204" pitchFamily="34" charset="0"/>
                <a:cs typeface="Arial" panose="020B0604020202020204" pitchFamily="34" charset="0"/>
              </a:rPr>
              <a:t>Wachterman</a:t>
            </a:r>
            <a:r>
              <a:rPr lang="en-US" sz="2000" dirty="0">
                <a:effectLst/>
                <a:latin typeface="Arial" panose="020B0604020202020204" pitchFamily="34" charset="0"/>
                <a:cs typeface="Arial" panose="020B0604020202020204" pitchFamily="34" charset="0"/>
              </a:rPr>
              <a:t> et al., 2015).</a:t>
            </a:r>
          </a:p>
        </p:txBody>
      </p:sp>
      <p:sp>
        <p:nvSpPr>
          <p:cNvPr id="10" name="TextBox 9">
            <a:extLst>
              <a:ext uri="{FF2B5EF4-FFF2-40B4-BE49-F238E27FC236}">
                <a16:creationId xmlns:a16="http://schemas.microsoft.com/office/drawing/2014/main" id="{B640DAAF-F41C-01B8-1388-3AF58D5F1D20}"/>
              </a:ext>
            </a:extLst>
          </p:cNvPr>
          <p:cNvSpPr txBox="1"/>
          <p:nvPr/>
        </p:nvSpPr>
        <p:spPr>
          <a:xfrm>
            <a:off x="4938765" y="6306071"/>
            <a:ext cx="6918290" cy="246221"/>
          </a:xfrm>
          <a:prstGeom prst="rect">
            <a:avLst/>
          </a:prstGeom>
          <a:noFill/>
        </p:spPr>
        <p:txBody>
          <a:bodyPr wrap="square">
            <a:spAutoFit/>
          </a:bodyPr>
          <a:lstStyle/>
          <a:p>
            <a:pPr algn="r"/>
            <a:r>
              <a:rPr lang="en-US" sz="1000" dirty="0"/>
              <a:t>http://</a:t>
            </a:r>
            <a:r>
              <a:rPr lang="en-US" sz="1000" dirty="0" err="1"/>
              <a:t>perspectivesinmedicine.cshlp.org</a:t>
            </a:r>
            <a:r>
              <a:rPr lang="en-US" sz="1000" dirty="0"/>
              <a:t>/content/4/3/a015685.full</a:t>
            </a:r>
          </a:p>
        </p:txBody>
      </p:sp>
    </p:spTree>
    <p:extLst>
      <p:ext uri="{BB962C8B-B14F-4D97-AF65-F5344CB8AC3E}">
        <p14:creationId xmlns:p14="http://schemas.microsoft.com/office/powerpoint/2010/main" val="925777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3151-F7C9-D0A3-E552-BE6395340656}"/>
              </a:ext>
            </a:extLst>
          </p:cNvPr>
          <p:cNvSpPr>
            <a:spLocks noGrp="1"/>
          </p:cNvSpPr>
          <p:nvPr>
            <p:ph type="title"/>
          </p:nvPr>
        </p:nvSpPr>
        <p:spPr/>
        <p:txBody>
          <a:bodyPr/>
          <a:lstStyle/>
          <a:p>
            <a:r>
              <a:rPr lang="en-US" dirty="0"/>
              <a:t>Justice Trust Cycle</a:t>
            </a:r>
          </a:p>
        </p:txBody>
      </p:sp>
      <p:graphicFrame>
        <p:nvGraphicFramePr>
          <p:cNvPr id="7" name="Content Placeholder 6">
            <a:extLst>
              <a:ext uri="{FF2B5EF4-FFF2-40B4-BE49-F238E27FC236}">
                <a16:creationId xmlns:a16="http://schemas.microsoft.com/office/drawing/2014/main" id="{496D7A7D-24C9-5CD4-FAF6-37ABF35C7549}"/>
              </a:ext>
            </a:extLst>
          </p:cNvPr>
          <p:cNvGraphicFramePr>
            <a:graphicFrameLocks noGrp="1"/>
          </p:cNvGraphicFramePr>
          <p:nvPr>
            <p:ph idx="1"/>
            <p:extLst>
              <p:ext uri="{D42A27DB-BD31-4B8C-83A1-F6EECF244321}">
                <p14:modId xmlns:p14="http://schemas.microsoft.com/office/powerpoint/2010/main" val="1784453176"/>
              </p:ext>
            </p:extLst>
          </p:nvPr>
        </p:nvGraphicFramePr>
        <p:xfrm>
          <a:off x="2942771" y="1690688"/>
          <a:ext cx="59944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7696C257-71C2-5649-2902-464E785B89C0}"/>
              </a:ext>
            </a:extLst>
          </p:cNvPr>
          <p:cNvSpPr txBox="1"/>
          <p:nvPr/>
        </p:nvSpPr>
        <p:spPr>
          <a:xfrm>
            <a:off x="8157029" y="2235200"/>
            <a:ext cx="3835400" cy="1631216"/>
          </a:xfrm>
          <a:prstGeom prst="rect">
            <a:avLst/>
          </a:prstGeom>
          <a:noFill/>
          <a:ln w="28575">
            <a:solidFill>
              <a:schemeClr val="accent3"/>
            </a:solidFill>
          </a:ln>
        </p:spPr>
        <p:txBody>
          <a:bodyPr wrap="square">
            <a:spAutoFit/>
          </a:bodyPr>
          <a:lstStyle/>
          <a:p>
            <a:pPr algn="ctr"/>
            <a:r>
              <a:rPr lang="en-US" sz="2000" b="1" dirty="0">
                <a:solidFill>
                  <a:schemeClr val="accent3"/>
                </a:solidFill>
              </a:rPr>
              <a:t>Breaking this cycle (through inequitable policies or exclusionary practices) leads to distrust, disengagement, and widening disparities.</a:t>
            </a:r>
          </a:p>
        </p:txBody>
      </p:sp>
      <p:sp>
        <p:nvSpPr>
          <p:cNvPr id="3" name="TextBox 2">
            <a:extLst>
              <a:ext uri="{FF2B5EF4-FFF2-40B4-BE49-F238E27FC236}">
                <a16:creationId xmlns:a16="http://schemas.microsoft.com/office/drawing/2014/main" id="{68F2FF65-F399-D5D4-8A82-428FA2827C3D}"/>
              </a:ext>
            </a:extLst>
          </p:cNvPr>
          <p:cNvSpPr txBox="1"/>
          <p:nvPr/>
        </p:nvSpPr>
        <p:spPr>
          <a:xfrm>
            <a:off x="224972" y="2235200"/>
            <a:ext cx="3835400" cy="1631216"/>
          </a:xfrm>
          <a:prstGeom prst="rect">
            <a:avLst/>
          </a:prstGeom>
          <a:noFill/>
          <a:ln w="28575">
            <a:solidFill>
              <a:schemeClr val="accent3"/>
            </a:solidFill>
          </a:ln>
        </p:spPr>
        <p:txBody>
          <a:bodyPr wrap="square">
            <a:spAutoFit/>
          </a:bodyPr>
          <a:lstStyle/>
          <a:p>
            <a:pPr algn="ctr"/>
            <a:r>
              <a:rPr lang="en-US" sz="2000" b="1" dirty="0">
                <a:solidFill>
                  <a:schemeClr val="accent3"/>
                </a:solidFill>
              </a:rPr>
              <a:t>When justice is embedded into policies and practices, it builds public trust.  People trust a system they perceive to be fair, transparent, and equitable.</a:t>
            </a:r>
          </a:p>
        </p:txBody>
      </p:sp>
    </p:spTree>
    <p:extLst>
      <p:ext uri="{BB962C8B-B14F-4D97-AF65-F5344CB8AC3E}">
        <p14:creationId xmlns:p14="http://schemas.microsoft.com/office/powerpoint/2010/main" val="182522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9D3783-771A-2AEF-6ADD-BD456B164587}"/>
              </a:ext>
            </a:extLst>
          </p:cNvPr>
          <p:cNvSpPr>
            <a:spLocks noGrp="1"/>
          </p:cNvSpPr>
          <p:nvPr>
            <p:ph type="title"/>
          </p:nvPr>
        </p:nvSpPr>
        <p:spPr>
          <a:xfrm>
            <a:off x="359229" y="365125"/>
            <a:ext cx="10515600" cy="1325563"/>
          </a:xfrm>
        </p:spPr>
        <p:txBody>
          <a:bodyPr/>
          <a:lstStyle/>
          <a:p>
            <a:r>
              <a:rPr lang="en-US" dirty="0"/>
              <a:t>Perceived Inequity Predicts Likelihood to Donate</a:t>
            </a:r>
          </a:p>
        </p:txBody>
      </p:sp>
      <p:pic>
        <p:nvPicPr>
          <p:cNvPr id="8" name="Content Placeholder 7" descr="A graph with black and white lines&#10;&#10;AI-generated content may be incorrect.">
            <a:extLst>
              <a:ext uri="{FF2B5EF4-FFF2-40B4-BE49-F238E27FC236}">
                <a16:creationId xmlns:a16="http://schemas.microsoft.com/office/drawing/2014/main" id="{BAC63134-96E4-6F3B-5736-3D69A827B621}"/>
              </a:ext>
            </a:extLst>
          </p:cNvPr>
          <p:cNvPicPr>
            <a:picLocks noGrp="1" noChangeAspect="1"/>
          </p:cNvPicPr>
          <p:nvPr>
            <p:ph idx="1"/>
          </p:nvPr>
        </p:nvPicPr>
        <p:blipFill>
          <a:blip r:embed="rId3"/>
          <a:stretch>
            <a:fillRect/>
          </a:stretch>
        </p:blipFill>
        <p:spPr>
          <a:xfrm>
            <a:off x="1836926" y="1690688"/>
            <a:ext cx="7816309" cy="4828608"/>
          </a:xfrm>
        </p:spPr>
      </p:pic>
      <p:sp>
        <p:nvSpPr>
          <p:cNvPr id="9" name="TextBox 8">
            <a:extLst>
              <a:ext uri="{FF2B5EF4-FFF2-40B4-BE49-F238E27FC236}">
                <a16:creationId xmlns:a16="http://schemas.microsoft.com/office/drawing/2014/main" id="{3CB8AFB2-C6E0-7763-1A5C-DD9FB17B0BD3}"/>
              </a:ext>
            </a:extLst>
          </p:cNvPr>
          <p:cNvSpPr txBox="1"/>
          <p:nvPr/>
        </p:nvSpPr>
        <p:spPr>
          <a:xfrm>
            <a:off x="9653235" y="6369764"/>
            <a:ext cx="1728358" cy="246221"/>
          </a:xfrm>
          <a:prstGeom prst="rect">
            <a:avLst/>
          </a:prstGeom>
          <a:noFill/>
        </p:spPr>
        <p:txBody>
          <a:bodyPr wrap="none" rtlCol="0">
            <a:spAutoFit/>
          </a:bodyPr>
          <a:lstStyle/>
          <a:p>
            <a:pPr algn="r"/>
            <a:r>
              <a:rPr lang="en-US" sz="1000" dirty="0"/>
              <a:t>Nephew et al. Under Review</a:t>
            </a:r>
          </a:p>
        </p:txBody>
      </p:sp>
    </p:spTree>
    <p:extLst>
      <p:ext uri="{BB962C8B-B14F-4D97-AF65-F5344CB8AC3E}">
        <p14:creationId xmlns:p14="http://schemas.microsoft.com/office/powerpoint/2010/main" val="2018570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767D-2EF5-990D-920A-68755A26758A}"/>
              </a:ext>
            </a:extLst>
          </p:cNvPr>
          <p:cNvSpPr>
            <a:spLocks noGrp="1"/>
          </p:cNvSpPr>
          <p:nvPr>
            <p:ph type="title"/>
          </p:nvPr>
        </p:nvSpPr>
        <p:spPr/>
        <p:txBody>
          <a:bodyPr/>
          <a:lstStyle/>
          <a:p>
            <a:r>
              <a:rPr lang="en-US" dirty="0"/>
              <a:t>Medical distrust associated with intention to donate</a:t>
            </a:r>
          </a:p>
        </p:txBody>
      </p:sp>
      <p:graphicFrame>
        <p:nvGraphicFramePr>
          <p:cNvPr id="4" name="Content Placeholder 3">
            <a:extLst>
              <a:ext uri="{FF2B5EF4-FFF2-40B4-BE49-F238E27FC236}">
                <a16:creationId xmlns:a16="http://schemas.microsoft.com/office/drawing/2014/main" id="{D4D7852F-1776-D325-33EC-73D677292AE0}"/>
              </a:ext>
            </a:extLst>
          </p:cNvPr>
          <p:cNvGraphicFramePr>
            <a:graphicFrameLocks noGrp="1"/>
          </p:cNvGraphicFramePr>
          <p:nvPr>
            <p:ph idx="1"/>
            <p:extLst>
              <p:ext uri="{D42A27DB-BD31-4B8C-83A1-F6EECF244321}">
                <p14:modId xmlns:p14="http://schemas.microsoft.com/office/powerpoint/2010/main" val="2507919245"/>
              </p:ext>
            </p:extLst>
          </p:nvPr>
        </p:nvGraphicFramePr>
        <p:xfrm>
          <a:off x="838200" y="2158272"/>
          <a:ext cx="10515600" cy="3457440"/>
        </p:xfrm>
        <a:graphic>
          <a:graphicData uri="http://schemas.openxmlformats.org/drawingml/2006/table">
            <a:tbl>
              <a:tblPr>
                <a:tableStyleId>{1E171933-4619-4E11-9A3F-F7608DF75F80}</a:tableStyleId>
              </a:tblPr>
              <a:tblGrid>
                <a:gridCol w="2628900">
                  <a:extLst>
                    <a:ext uri="{9D8B030D-6E8A-4147-A177-3AD203B41FA5}">
                      <a16:colId xmlns:a16="http://schemas.microsoft.com/office/drawing/2014/main" val="1362495969"/>
                    </a:ext>
                  </a:extLst>
                </a:gridCol>
                <a:gridCol w="2628900">
                  <a:extLst>
                    <a:ext uri="{9D8B030D-6E8A-4147-A177-3AD203B41FA5}">
                      <a16:colId xmlns:a16="http://schemas.microsoft.com/office/drawing/2014/main" val="1769145062"/>
                    </a:ext>
                  </a:extLst>
                </a:gridCol>
                <a:gridCol w="2628900">
                  <a:extLst>
                    <a:ext uri="{9D8B030D-6E8A-4147-A177-3AD203B41FA5}">
                      <a16:colId xmlns:a16="http://schemas.microsoft.com/office/drawing/2014/main" val="1390040524"/>
                    </a:ext>
                  </a:extLst>
                </a:gridCol>
                <a:gridCol w="2628900">
                  <a:extLst>
                    <a:ext uri="{9D8B030D-6E8A-4147-A177-3AD203B41FA5}">
                      <a16:colId xmlns:a16="http://schemas.microsoft.com/office/drawing/2014/main" val="32255949"/>
                    </a:ext>
                  </a:extLst>
                </a:gridCol>
              </a:tblGrid>
              <a:tr h="0">
                <a:tc>
                  <a:txBody>
                    <a:bodyPr/>
                    <a:lstStyle/>
                    <a:p>
                      <a:pPr algn="l" fontAlgn="t"/>
                      <a:endParaRPr lang="en-US">
                        <a:effectLst/>
                      </a:endParaRPr>
                    </a:p>
                  </a:txBody>
                  <a:tcPr marL="35712" marR="35712" marT="35712" marB="35712"/>
                </a:tc>
                <a:tc>
                  <a:txBody>
                    <a:bodyPr/>
                    <a:lstStyle/>
                    <a:p>
                      <a:pPr algn="l" fontAlgn="t"/>
                      <a:r>
                        <a:rPr lang="el-GR">
                          <a:effectLst/>
                        </a:rPr>
                        <a:t>β</a:t>
                      </a:r>
                    </a:p>
                  </a:txBody>
                  <a:tcPr marL="35712" marR="35712" marT="35712" marB="35712"/>
                </a:tc>
                <a:tc>
                  <a:txBody>
                    <a:bodyPr/>
                    <a:lstStyle/>
                    <a:p>
                      <a:pPr algn="l" fontAlgn="t"/>
                      <a:r>
                        <a:rPr lang="en-US">
                          <a:effectLst/>
                        </a:rPr>
                        <a:t>P value</a:t>
                      </a:r>
                    </a:p>
                  </a:txBody>
                  <a:tcPr marL="35712" marR="35712" marT="35712" marB="35712"/>
                </a:tc>
                <a:tc>
                  <a:txBody>
                    <a:bodyPr/>
                    <a:lstStyle/>
                    <a:p>
                      <a:pPr algn="l" fontAlgn="t"/>
                      <a:r>
                        <a:rPr lang="en-US">
                          <a:effectLst/>
                        </a:rPr>
                        <a:t>OR</a:t>
                      </a:r>
                    </a:p>
                  </a:txBody>
                  <a:tcPr marL="35712" marR="35712" marT="35712" marB="35712"/>
                </a:tc>
                <a:extLst>
                  <a:ext uri="{0D108BD9-81ED-4DB2-BD59-A6C34878D82A}">
                    <a16:rowId xmlns:a16="http://schemas.microsoft.com/office/drawing/2014/main" val="2907540440"/>
                  </a:ext>
                </a:extLst>
              </a:tr>
              <a:tr h="0">
                <a:tc gridSpan="2">
                  <a:txBody>
                    <a:bodyPr/>
                    <a:lstStyle/>
                    <a:p>
                      <a:pPr algn="l" fontAlgn="t"/>
                      <a:r>
                        <a:rPr lang="en-US" dirty="0">
                          <a:effectLst/>
                        </a:rPr>
                        <a:t>Written donation intentions regressed on</a:t>
                      </a:r>
                    </a:p>
                  </a:txBody>
                  <a:tcPr marL="35712" marR="35712" marT="35712" marB="35712"/>
                </a:tc>
                <a:tc hMerge="1">
                  <a:txBody>
                    <a:bodyPr/>
                    <a:lstStyle/>
                    <a:p>
                      <a:endParaRPr lang="en-US"/>
                    </a:p>
                  </a:txBody>
                  <a:tcPr/>
                </a:tc>
                <a:tc>
                  <a:txBody>
                    <a:bodyPr/>
                    <a:lstStyle/>
                    <a:p>
                      <a:pPr algn="l" fontAlgn="t"/>
                      <a:endParaRPr lang="en-US">
                        <a:effectLst/>
                      </a:endParaRPr>
                    </a:p>
                  </a:txBody>
                  <a:tcPr marL="35712" marR="35712" marT="35712" marB="35712"/>
                </a:tc>
                <a:tc>
                  <a:txBody>
                    <a:bodyPr/>
                    <a:lstStyle/>
                    <a:p>
                      <a:pPr algn="l" fontAlgn="t"/>
                      <a:endParaRPr lang="en-US">
                        <a:effectLst/>
                      </a:endParaRPr>
                    </a:p>
                  </a:txBody>
                  <a:tcPr marL="35712" marR="35712" marT="35712" marB="35712"/>
                </a:tc>
                <a:extLst>
                  <a:ext uri="{0D108BD9-81ED-4DB2-BD59-A6C34878D82A}">
                    <a16:rowId xmlns:a16="http://schemas.microsoft.com/office/drawing/2014/main" val="980472803"/>
                  </a:ext>
                </a:extLst>
              </a:tr>
              <a:tr h="0">
                <a:tc>
                  <a:txBody>
                    <a:bodyPr/>
                    <a:lstStyle/>
                    <a:p>
                      <a:pPr algn="l" fontAlgn="t"/>
                      <a:r>
                        <a:rPr lang="en-US">
                          <a:effectLst/>
                        </a:rPr>
                        <a:t>  Medical distrust</a:t>
                      </a:r>
                    </a:p>
                  </a:txBody>
                  <a:tcPr marL="35712" marR="35712" marT="35712" marB="35712"/>
                </a:tc>
                <a:tc>
                  <a:txBody>
                    <a:bodyPr/>
                    <a:lstStyle/>
                    <a:p>
                      <a:pPr algn="l" fontAlgn="t"/>
                      <a:r>
                        <a:rPr lang="en-US">
                          <a:effectLst/>
                        </a:rPr>
                        <a:t>  0.04</a:t>
                      </a:r>
                    </a:p>
                  </a:txBody>
                  <a:tcPr marL="35712" marR="35712" marT="35712" marB="35712"/>
                </a:tc>
                <a:tc>
                  <a:txBody>
                    <a:bodyPr/>
                    <a:lstStyle/>
                    <a:p>
                      <a:pPr algn="l" fontAlgn="t"/>
                      <a:r>
                        <a:rPr lang="en-US">
                          <a:effectLst/>
                        </a:rPr>
                        <a:t>0.12</a:t>
                      </a:r>
                    </a:p>
                  </a:txBody>
                  <a:tcPr marL="35712" marR="35712" marT="35712" marB="35712"/>
                </a:tc>
                <a:tc>
                  <a:txBody>
                    <a:bodyPr/>
                    <a:lstStyle/>
                    <a:p>
                      <a:pPr algn="l" fontAlgn="t"/>
                      <a:r>
                        <a:rPr lang="en-US">
                          <a:effectLst/>
                        </a:rPr>
                        <a:t>1.04</a:t>
                      </a:r>
                    </a:p>
                  </a:txBody>
                  <a:tcPr marL="35712" marR="35712" marT="35712" marB="35712"/>
                </a:tc>
                <a:extLst>
                  <a:ext uri="{0D108BD9-81ED-4DB2-BD59-A6C34878D82A}">
                    <a16:rowId xmlns:a16="http://schemas.microsoft.com/office/drawing/2014/main" val="196317213"/>
                  </a:ext>
                </a:extLst>
              </a:tr>
              <a:tr h="0">
                <a:tc>
                  <a:txBody>
                    <a:bodyPr/>
                    <a:lstStyle/>
                    <a:p>
                      <a:pPr algn="l" fontAlgn="t"/>
                      <a:r>
                        <a:rPr lang="en-US">
                          <a:effectLst/>
                        </a:rPr>
                        <a:t>  Education level</a:t>
                      </a:r>
                    </a:p>
                  </a:txBody>
                  <a:tcPr marL="35712" marR="35712" marT="35712" marB="35712"/>
                </a:tc>
                <a:tc>
                  <a:txBody>
                    <a:bodyPr/>
                    <a:lstStyle/>
                    <a:p>
                      <a:pPr algn="l" fontAlgn="t"/>
                      <a:r>
                        <a:rPr lang="en-US">
                          <a:effectLst/>
                        </a:rPr>
                        <a:t>  0.20</a:t>
                      </a:r>
                    </a:p>
                  </a:txBody>
                  <a:tcPr marL="35712" marR="35712" marT="35712" marB="35712"/>
                </a:tc>
                <a:tc>
                  <a:txBody>
                    <a:bodyPr/>
                    <a:lstStyle/>
                    <a:p>
                      <a:pPr algn="l" fontAlgn="t"/>
                      <a:r>
                        <a:rPr lang="en-US">
                          <a:effectLst/>
                        </a:rPr>
                        <a:t>0.08</a:t>
                      </a:r>
                    </a:p>
                  </a:txBody>
                  <a:tcPr marL="35712" marR="35712" marT="35712" marB="35712"/>
                </a:tc>
                <a:tc>
                  <a:txBody>
                    <a:bodyPr/>
                    <a:lstStyle/>
                    <a:p>
                      <a:pPr algn="l" fontAlgn="t"/>
                      <a:r>
                        <a:rPr lang="en-US">
                          <a:effectLst/>
                        </a:rPr>
                        <a:t>1.23</a:t>
                      </a:r>
                    </a:p>
                  </a:txBody>
                  <a:tcPr marL="35712" marR="35712" marT="35712" marB="35712"/>
                </a:tc>
                <a:extLst>
                  <a:ext uri="{0D108BD9-81ED-4DB2-BD59-A6C34878D82A}">
                    <a16:rowId xmlns:a16="http://schemas.microsoft.com/office/drawing/2014/main" val="2635817649"/>
                  </a:ext>
                </a:extLst>
              </a:tr>
              <a:tr h="0">
                <a:tc gridSpan="2">
                  <a:txBody>
                    <a:bodyPr/>
                    <a:lstStyle/>
                    <a:p>
                      <a:pPr algn="l" fontAlgn="t"/>
                      <a:r>
                        <a:rPr lang="en-US" b="1" dirty="0">
                          <a:effectLst/>
                        </a:rPr>
                        <a:t>Verbal donation intentions regressed on</a:t>
                      </a:r>
                    </a:p>
                  </a:txBody>
                  <a:tcPr marL="35712" marR="35712" marT="35712" marB="35712"/>
                </a:tc>
                <a:tc hMerge="1">
                  <a:txBody>
                    <a:bodyPr/>
                    <a:lstStyle/>
                    <a:p>
                      <a:endParaRPr lang="en-US"/>
                    </a:p>
                  </a:txBody>
                  <a:tcPr/>
                </a:tc>
                <a:tc>
                  <a:txBody>
                    <a:bodyPr/>
                    <a:lstStyle/>
                    <a:p>
                      <a:pPr algn="l" fontAlgn="t"/>
                      <a:endParaRPr lang="en-US">
                        <a:effectLst/>
                      </a:endParaRPr>
                    </a:p>
                  </a:txBody>
                  <a:tcPr marL="35712" marR="35712" marT="35712" marB="35712"/>
                </a:tc>
                <a:tc>
                  <a:txBody>
                    <a:bodyPr/>
                    <a:lstStyle/>
                    <a:p>
                      <a:pPr algn="l" fontAlgn="t"/>
                      <a:endParaRPr lang="en-US">
                        <a:effectLst/>
                      </a:endParaRPr>
                    </a:p>
                  </a:txBody>
                  <a:tcPr marL="35712" marR="35712" marT="35712" marB="35712"/>
                </a:tc>
                <a:extLst>
                  <a:ext uri="{0D108BD9-81ED-4DB2-BD59-A6C34878D82A}">
                    <a16:rowId xmlns:a16="http://schemas.microsoft.com/office/drawing/2014/main" val="2112915677"/>
                  </a:ext>
                </a:extLst>
              </a:tr>
              <a:tr h="0">
                <a:tc>
                  <a:txBody>
                    <a:bodyPr/>
                    <a:lstStyle/>
                    <a:p>
                      <a:pPr algn="l" fontAlgn="t"/>
                      <a:r>
                        <a:rPr lang="en-US" b="1" dirty="0">
                          <a:solidFill>
                            <a:schemeClr val="accent3"/>
                          </a:solidFill>
                          <a:effectLst/>
                        </a:rPr>
                        <a:t>  Medical distrust</a:t>
                      </a:r>
                    </a:p>
                  </a:txBody>
                  <a:tcPr marL="35712" marR="35712" marT="35712" marB="35712"/>
                </a:tc>
                <a:tc>
                  <a:txBody>
                    <a:bodyPr/>
                    <a:lstStyle/>
                    <a:p>
                      <a:pPr algn="l" fontAlgn="t"/>
                      <a:r>
                        <a:rPr lang="en-US" b="1" dirty="0">
                          <a:solidFill>
                            <a:schemeClr val="accent3"/>
                          </a:solidFill>
                          <a:effectLst/>
                        </a:rPr>
                        <a:t>  0.07</a:t>
                      </a:r>
                    </a:p>
                  </a:txBody>
                  <a:tcPr marL="35712" marR="35712" marT="35712" marB="35712"/>
                </a:tc>
                <a:tc>
                  <a:txBody>
                    <a:bodyPr/>
                    <a:lstStyle/>
                    <a:p>
                      <a:pPr algn="l" fontAlgn="t"/>
                      <a:r>
                        <a:rPr lang="en-US" b="1" dirty="0">
                          <a:solidFill>
                            <a:schemeClr val="accent3"/>
                          </a:solidFill>
                          <a:effectLst/>
                        </a:rPr>
                        <a:t>0.02</a:t>
                      </a:r>
                    </a:p>
                  </a:txBody>
                  <a:tcPr marL="35712" marR="35712" marT="35712" marB="35712"/>
                </a:tc>
                <a:tc>
                  <a:txBody>
                    <a:bodyPr/>
                    <a:lstStyle/>
                    <a:p>
                      <a:pPr algn="l" fontAlgn="t"/>
                      <a:r>
                        <a:rPr lang="en-US" b="1" dirty="0">
                          <a:solidFill>
                            <a:schemeClr val="accent3"/>
                          </a:solidFill>
                          <a:effectLst/>
                        </a:rPr>
                        <a:t>1.08</a:t>
                      </a:r>
                    </a:p>
                  </a:txBody>
                  <a:tcPr marL="35712" marR="35712" marT="35712" marB="35712"/>
                </a:tc>
                <a:extLst>
                  <a:ext uri="{0D108BD9-81ED-4DB2-BD59-A6C34878D82A}">
                    <a16:rowId xmlns:a16="http://schemas.microsoft.com/office/drawing/2014/main" val="2793804648"/>
                  </a:ext>
                </a:extLst>
              </a:tr>
              <a:tr h="0">
                <a:tc>
                  <a:txBody>
                    <a:bodyPr/>
                    <a:lstStyle/>
                    <a:p>
                      <a:pPr algn="l" fontAlgn="t"/>
                      <a:r>
                        <a:rPr lang="en-US">
                          <a:effectLst/>
                        </a:rPr>
                        <a:t>  Education level</a:t>
                      </a:r>
                    </a:p>
                  </a:txBody>
                  <a:tcPr marL="35712" marR="35712" marT="35712" marB="35712"/>
                </a:tc>
                <a:tc>
                  <a:txBody>
                    <a:bodyPr/>
                    <a:lstStyle/>
                    <a:p>
                      <a:pPr algn="l" fontAlgn="t"/>
                      <a:r>
                        <a:rPr lang="en-US" dirty="0">
                          <a:effectLst/>
                        </a:rPr>
                        <a:t>  0.35</a:t>
                      </a:r>
                    </a:p>
                  </a:txBody>
                  <a:tcPr marL="35712" marR="35712" marT="35712" marB="35712"/>
                </a:tc>
                <a:tc>
                  <a:txBody>
                    <a:bodyPr/>
                    <a:lstStyle/>
                    <a:p>
                      <a:pPr algn="l" fontAlgn="t"/>
                      <a:r>
                        <a:rPr lang="en-US" dirty="0">
                          <a:effectLst/>
                        </a:rPr>
                        <a:t>0.01</a:t>
                      </a:r>
                    </a:p>
                  </a:txBody>
                  <a:tcPr marL="35712" marR="35712" marT="35712" marB="35712"/>
                </a:tc>
                <a:tc>
                  <a:txBody>
                    <a:bodyPr/>
                    <a:lstStyle/>
                    <a:p>
                      <a:pPr algn="l" fontAlgn="t"/>
                      <a:r>
                        <a:rPr lang="en-US" dirty="0">
                          <a:effectLst/>
                        </a:rPr>
                        <a:t>1.42</a:t>
                      </a:r>
                    </a:p>
                  </a:txBody>
                  <a:tcPr marL="35712" marR="35712" marT="35712" marB="35712"/>
                </a:tc>
                <a:extLst>
                  <a:ext uri="{0D108BD9-81ED-4DB2-BD59-A6C34878D82A}">
                    <a16:rowId xmlns:a16="http://schemas.microsoft.com/office/drawing/2014/main" val="574935968"/>
                  </a:ext>
                </a:extLst>
              </a:tr>
              <a:tr h="0">
                <a:tc>
                  <a:txBody>
                    <a:bodyPr/>
                    <a:lstStyle/>
                    <a:p>
                      <a:pPr algn="l" fontAlgn="t"/>
                      <a:r>
                        <a:rPr lang="en-US">
                          <a:effectLst/>
                        </a:rPr>
                        <a:t>  Health insurance</a:t>
                      </a:r>
                    </a:p>
                  </a:txBody>
                  <a:tcPr marL="35712" marR="35712" marT="35712" marB="35712"/>
                </a:tc>
                <a:tc>
                  <a:txBody>
                    <a:bodyPr/>
                    <a:lstStyle/>
                    <a:p>
                      <a:pPr algn="l" fontAlgn="t"/>
                      <a:r>
                        <a:rPr lang="en-US">
                          <a:effectLst/>
                        </a:rPr>
                        <a:t>−0.62</a:t>
                      </a:r>
                    </a:p>
                  </a:txBody>
                  <a:tcPr marL="35712" marR="35712" marT="35712" marB="35712"/>
                </a:tc>
                <a:tc>
                  <a:txBody>
                    <a:bodyPr/>
                    <a:lstStyle/>
                    <a:p>
                      <a:pPr algn="l" fontAlgn="t"/>
                      <a:r>
                        <a:rPr lang="en-US" dirty="0">
                          <a:effectLst/>
                        </a:rPr>
                        <a:t>0.03</a:t>
                      </a:r>
                    </a:p>
                  </a:txBody>
                  <a:tcPr marL="35712" marR="35712" marT="35712" marB="35712"/>
                </a:tc>
                <a:tc>
                  <a:txBody>
                    <a:bodyPr/>
                    <a:lstStyle/>
                    <a:p>
                      <a:pPr algn="l" fontAlgn="t"/>
                      <a:r>
                        <a:rPr lang="en-US">
                          <a:effectLst/>
                        </a:rPr>
                        <a:t>0.54</a:t>
                      </a:r>
                    </a:p>
                  </a:txBody>
                  <a:tcPr marL="35712" marR="35712" marT="35712" marB="35712"/>
                </a:tc>
                <a:extLst>
                  <a:ext uri="{0D108BD9-81ED-4DB2-BD59-A6C34878D82A}">
                    <a16:rowId xmlns:a16="http://schemas.microsoft.com/office/drawing/2014/main" val="3243742246"/>
                  </a:ext>
                </a:extLst>
              </a:tr>
              <a:tr h="0">
                <a:tc>
                  <a:txBody>
                    <a:bodyPr/>
                    <a:lstStyle/>
                    <a:p>
                      <a:pPr algn="l" fontAlgn="t"/>
                      <a:r>
                        <a:rPr lang="en-US">
                          <a:effectLst/>
                        </a:rPr>
                        <a:t>  CHA group</a:t>
                      </a:r>
                    </a:p>
                  </a:txBody>
                  <a:tcPr marL="35712" marR="35712" marT="35712" marB="35712"/>
                </a:tc>
                <a:tc>
                  <a:txBody>
                    <a:bodyPr/>
                    <a:lstStyle/>
                    <a:p>
                      <a:pPr algn="l" fontAlgn="t"/>
                      <a:r>
                        <a:rPr lang="en-US">
                          <a:effectLst/>
                        </a:rPr>
                        <a:t>  0.01</a:t>
                      </a:r>
                    </a:p>
                  </a:txBody>
                  <a:tcPr marL="35712" marR="35712" marT="35712" marB="35712"/>
                </a:tc>
                <a:tc>
                  <a:txBody>
                    <a:bodyPr/>
                    <a:lstStyle/>
                    <a:p>
                      <a:pPr algn="l" fontAlgn="t"/>
                      <a:r>
                        <a:rPr lang="en-US">
                          <a:effectLst/>
                        </a:rPr>
                        <a:t>0.49</a:t>
                      </a:r>
                    </a:p>
                  </a:txBody>
                  <a:tcPr marL="35712" marR="35712" marT="35712" marB="35712"/>
                </a:tc>
                <a:tc>
                  <a:txBody>
                    <a:bodyPr/>
                    <a:lstStyle/>
                    <a:p>
                      <a:pPr algn="l" fontAlgn="t"/>
                      <a:r>
                        <a:rPr lang="en-US" dirty="0">
                          <a:effectLst/>
                        </a:rPr>
                        <a:t>1.01</a:t>
                      </a:r>
                    </a:p>
                  </a:txBody>
                  <a:tcPr marL="35712" marR="35712" marT="35712" marB="35712"/>
                </a:tc>
                <a:extLst>
                  <a:ext uri="{0D108BD9-81ED-4DB2-BD59-A6C34878D82A}">
                    <a16:rowId xmlns:a16="http://schemas.microsoft.com/office/drawing/2014/main" val="1100954277"/>
                  </a:ext>
                </a:extLst>
              </a:tr>
              <a:tr h="0">
                <a:tc>
                  <a:txBody>
                    <a:bodyPr/>
                    <a:lstStyle/>
                    <a:p>
                      <a:pPr algn="l" fontAlgn="t"/>
                      <a:r>
                        <a:rPr lang="en-US">
                          <a:effectLst/>
                        </a:rPr>
                        <a:t>  Marital status</a:t>
                      </a:r>
                    </a:p>
                  </a:txBody>
                  <a:tcPr marL="35712" marR="35712" marT="35712" marB="35712"/>
                </a:tc>
                <a:tc>
                  <a:txBody>
                    <a:bodyPr/>
                    <a:lstStyle/>
                    <a:p>
                      <a:pPr algn="l" fontAlgn="t"/>
                      <a:r>
                        <a:rPr lang="en-US">
                          <a:effectLst/>
                        </a:rPr>
                        <a:t>  0.03</a:t>
                      </a:r>
                    </a:p>
                  </a:txBody>
                  <a:tcPr marL="35712" marR="35712" marT="35712" marB="35712"/>
                </a:tc>
                <a:tc>
                  <a:txBody>
                    <a:bodyPr/>
                    <a:lstStyle/>
                    <a:p>
                      <a:pPr algn="l" fontAlgn="t"/>
                      <a:r>
                        <a:rPr lang="en-US">
                          <a:effectLst/>
                        </a:rPr>
                        <a:t>0.82</a:t>
                      </a:r>
                    </a:p>
                  </a:txBody>
                  <a:tcPr marL="35712" marR="35712" marT="35712" marB="35712"/>
                </a:tc>
                <a:tc>
                  <a:txBody>
                    <a:bodyPr/>
                    <a:lstStyle/>
                    <a:p>
                      <a:pPr algn="l" fontAlgn="t"/>
                      <a:r>
                        <a:rPr lang="en-US" dirty="0">
                          <a:effectLst/>
                        </a:rPr>
                        <a:t>1.03</a:t>
                      </a:r>
                    </a:p>
                  </a:txBody>
                  <a:tcPr marL="35712" marR="35712" marT="35712" marB="35712"/>
                </a:tc>
                <a:extLst>
                  <a:ext uri="{0D108BD9-81ED-4DB2-BD59-A6C34878D82A}">
                    <a16:rowId xmlns:a16="http://schemas.microsoft.com/office/drawing/2014/main" val="2151104535"/>
                  </a:ext>
                </a:extLst>
              </a:tr>
            </a:tbl>
          </a:graphicData>
        </a:graphic>
      </p:graphicFrame>
      <p:sp>
        <p:nvSpPr>
          <p:cNvPr id="5" name="Rectangle 1">
            <a:extLst>
              <a:ext uri="{FF2B5EF4-FFF2-40B4-BE49-F238E27FC236}">
                <a16:creationId xmlns:a16="http://schemas.microsoft.com/office/drawing/2014/main" id="{2F5C8291-A3D2-2950-B7AC-677BB94ECC7F}"/>
              </a:ext>
            </a:extLst>
          </p:cNvPr>
          <p:cNvSpPr>
            <a:spLocks noChangeArrowheads="1"/>
          </p:cNvSpPr>
          <p:nvPr/>
        </p:nvSpPr>
        <p:spPr bwMode="auto">
          <a:xfrm>
            <a:off x="838200" y="17010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8566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B1B1B"/>
                </a:solidFill>
                <a:effectLst/>
                <a:latin typeface="Cambria" panose="02040503050406030204" pitchFamily="18" charset="0"/>
              </a:rPr>
              <a:t>Written and verbal donation intentions regressed on distrust in the healthcare system (</a:t>
            </a:r>
            <a:r>
              <a:rPr kumimoji="0" lang="en-US" altLang="en-US" sz="1200" b="0" i="1" u="none" strike="noStrike" cap="none" normalizeH="0" baseline="0" dirty="0">
                <a:ln>
                  <a:noFill/>
                </a:ln>
                <a:solidFill>
                  <a:srgbClr val="1B1B1B"/>
                </a:solidFill>
                <a:effectLst/>
                <a:latin typeface="Cambria" panose="02040503050406030204" pitchFamily="18" charset="0"/>
              </a:rPr>
              <a:t>N</a:t>
            </a:r>
            <a:r>
              <a:rPr kumimoji="0" lang="en-US" altLang="en-US" sz="1200" b="0" i="0" u="none" strike="noStrike" cap="none" normalizeH="0" baseline="0" dirty="0">
                <a:ln>
                  <a:noFill/>
                </a:ln>
                <a:solidFill>
                  <a:srgbClr val="1B1B1B"/>
                </a:solidFill>
                <a:effectLst/>
                <a:latin typeface="Cambria" panose="02040503050406030204" pitchFamily="18" charset="0"/>
              </a:rPr>
              <a:t> = 585)</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7216AA0F-296C-24F5-AAD7-7C9F6B6DEA22}"/>
              </a:ext>
            </a:extLst>
          </p:cNvPr>
          <p:cNvSpPr txBox="1"/>
          <p:nvPr/>
        </p:nvSpPr>
        <p:spPr>
          <a:xfrm>
            <a:off x="5925458" y="6215876"/>
            <a:ext cx="6103256" cy="553998"/>
          </a:xfrm>
          <a:prstGeom prst="rect">
            <a:avLst/>
          </a:prstGeom>
          <a:noFill/>
        </p:spPr>
        <p:txBody>
          <a:bodyPr wrap="square">
            <a:spAutoFit/>
          </a:bodyPr>
          <a:lstStyle/>
          <a:p>
            <a:r>
              <a:rPr lang="en-US" sz="1000" b="0" i="0" u="none" strike="noStrike" dirty="0">
                <a:solidFill>
                  <a:srgbClr val="1B1B1B"/>
                </a:solidFill>
                <a:effectLst/>
              </a:rPr>
              <a:t>Russell E, Robinson DH, Thompson NJ, Perryman JP, Arriola KR. Distrust in the healthcare system and organ donation intentions among African Americans. J Community Health. 2012 Feb;37(1):40-7. </a:t>
            </a:r>
            <a:r>
              <a:rPr lang="en-US" sz="1000" b="0" i="0" u="none" strike="noStrike" dirty="0" err="1">
                <a:solidFill>
                  <a:srgbClr val="1B1B1B"/>
                </a:solidFill>
                <a:effectLst/>
              </a:rPr>
              <a:t>doi</a:t>
            </a:r>
            <a:r>
              <a:rPr lang="en-US" sz="1000" b="0" i="0" u="none" strike="noStrike" dirty="0">
                <a:solidFill>
                  <a:srgbClr val="1B1B1B"/>
                </a:solidFill>
                <a:effectLst/>
              </a:rPr>
              <a:t>: 10.1007/s10900-011-9413-3. PMID: 21626439; PMCID: PMC3489022.</a:t>
            </a:r>
            <a:endParaRPr lang="en-US" sz="1000" dirty="0"/>
          </a:p>
        </p:txBody>
      </p:sp>
    </p:spTree>
    <p:extLst>
      <p:ext uri="{BB962C8B-B14F-4D97-AF65-F5344CB8AC3E}">
        <p14:creationId xmlns:p14="http://schemas.microsoft.com/office/powerpoint/2010/main" val="2301877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28 Most Beautiful Beaches in the World in 2024">
            <a:extLst>
              <a:ext uri="{FF2B5EF4-FFF2-40B4-BE49-F238E27FC236}">
                <a16:creationId xmlns:a16="http://schemas.microsoft.com/office/drawing/2014/main" id="{433F3F6B-260D-8CEE-F123-3A268762DCA5}"/>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21601" b="22008"/>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185E262-E48B-2388-A3DE-3149E556B3A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0" i="0" u="none" strike="noStrike">
                <a:solidFill>
                  <a:srgbClr val="FFFFFF"/>
                </a:solidFill>
                <a:effectLst/>
              </a:rPr>
              <a:t> </a:t>
            </a:r>
            <a:r>
              <a:rPr lang="en-US" b="1" i="0" u="none" strike="noStrike">
                <a:solidFill>
                  <a:srgbClr val="FFFFFF"/>
                </a:solidFill>
                <a:effectLst/>
              </a:rPr>
              <a:t>Reimagine a Just Transplant System</a:t>
            </a:r>
            <a:r>
              <a:rPr lang="en-US" b="0" i="0" u="none" strike="noStrike">
                <a:solidFill>
                  <a:srgbClr val="FFFFFF"/>
                </a:solidFill>
                <a:effectLst/>
              </a:rPr>
              <a:t> </a:t>
            </a:r>
            <a:endParaRPr lang="en-US">
              <a:solidFill>
                <a:srgbClr val="FFFFFF"/>
              </a:solidFill>
            </a:endParaRPr>
          </a:p>
        </p:txBody>
      </p:sp>
    </p:spTree>
    <p:extLst>
      <p:ext uri="{BB962C8B-B14F-4D97-AF65-F5344CB8AC3E}">
        <p14:creationId xmlns:p14="http://schemas.microsoft.com/office/powerpoint/2010/main" val="68326727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CD8E1-2289-8C12-BCAD-7C5134589FF1}"/>
              </a:ext>
            </a:extLst>
          </p:cNvPr>
          <p:cNvSpPr>
            <a:spLocks noGrp="1"/>
          </p:cNvSpPr>
          <p:nvPr>
            <p:ph type="title"/>
          </p:nvPr>
        </p:nvSpPr>
        <p:spPr/>
        <p:txBody>
          <a:bodyPr/>
          <a:lstStyle/>
          <a:p>
            <a:r>
              <a:rPr lang="en-US" dirty="0"/>
              <a:t>Ethical Constructs in Transplantation</a:t>
            </a:r>
          </a:p>
        </p:txBody>
      </p:sp>
      <p:sp>
        <p:nvSpPr>
          <p:cNvPr id="3" name="Content Placeholder 2">
            <a:extLst>
              <a:ext uri="{FF2B5EF4-FFF2-40B4-BE49-F238E27FC236}">
                <a16:creationId xmlns:a16="http://schemas.microsoft.com/office/drawing/2014/main" id="{903A6205-8DC3-F1A0-EFA4-BD25D21332F8}"/>
              </a:ext>
            </a:extLst>
          </p:cNvPr>
          <p:cNvSpPr>
            <a:spLocks noGrp="1"/>
          </p:cNvSpPr>
          <p:nvPr>
            <p:ph idx="1"/>
          </p:nvPr>
        </p:nvSpPr>
        <p:spPr>
          <a:xfrm>
            <a:off x="838200" y="1690688"/>
            <a:ext cx="10628086" cy="4667250"/>
          </a:xfrm>
        </p:spPr>
        <p:txBody>
          <a:bodyPr>
            <a:normAutofit fontScale="40000" lnSpcReduction="20000"/>
          </a:bodyPr>
          <a:lstStyle/>
          <a:p>
            <a:pPr marL="0" indent="0" algn="l">
              <a:buNone/>
            </a:pPr>
            <a:r>
              <a:rPr lang="en-US" sz="4500" b="0" i="0" u="none" strike="noStrike" dirty="0">
                <a:solidFill>
                  <a:srgbClr val="000000"/>
                </a:solidFill>
                <a:effectLst/>
              </a:rPr>
              <a:t>🔹 </a:t>
            </a:r>
            <a:r>
              <a:rPr lang="en-US" sz="4500" b="1" i="0" u="none" strike="noStrike" dirty="0">
                <a:solidFill>
                  <a:srgbClr val="000000"/>
                </a:solidFill>
                <a:effectLst/>
              </a:rPr>
              <a:t>Scarce Resource Allocation</a:t>
            </a:r>
            <a:r>
              <a:rPr lang="en-US" sz="4500" b="0" i="0" u="none" strike="noStrike" dirty="0">
                <a:solidFill>
                  <a:srgbClr val="000000"/>
                </a:solidFill>
                <a:effectLst/>
              </a:rPr>
              <a:t> – The ethical framework guiding how limited resources (e.g., organs) are distributed fairly and effectively.</a:t>
            </a:r>
          </a:p>
          <a:p>
            <a:pPr marL="0" indent="0" algn="l">
              <a:buNone/>
            </a:pPr>
            <a:endParaRPr lang="en-US" sz="4500" b="0" i="0" u="none" strike="noStrike" dirty="0">
              <a:solidFill>
                <a:srgbClr val="000000"/>
              </a:solidFill>
              <a:effectLst/>
            </a:endParaRPr>
          </a:p>
          <a:p>
            <a:pPr marL="0" indent="0" algn="l">
              <a:buNone/>
            </a:pPr>
            <a:r>
              <a:rPr lang="en-US" sz="4500" b="0" i="0" u="none" strike="noStrike" dirty="0">
                <a:solidFill>
                  <a:srgbClr val="000000"/>
                </a:solidFill>
                <a:effectLst/>
              </a:rPr>
              <a:t>🔹 </a:t>
            </a:r>
            <a:r>
              <a:rPr lang="en-US" sz="4500" b="1" i="0" u="none" strike="noStrike" dirty="0">
                <a:solidFill>
                  <a:srgbClr val="000000"/>
                </a:solidFill>
                <a:effectLst/>
              </a:rPr>
              <a:t>Distributive Justice</a:t>
            </a:r>
            <a:r>
              <a:rPr lang="en-US" sz="4500" b="0" i="0" u="none" strike="noStrike" dirty="0">
                <a:solidFill>
                  <a:srgbClr val="000000"/>
                </a:solidFill>
                <a:effectLst/>
              </a:rPr>
              <a:t> – The principle that ensures benefits and burdens in healthcare are allocated fairly among all individuals.</a:t>
            </a:r>
          </a:p>
          <a:p>
            <a:pPr marL="0" indent="0" algn="l">
              <a:buNone/>
            </a:pPr>
            <a:endParaRPr lang="en-US" sz="4500" b="0" i="0" u="none" strike="noStrike" dirty="0">
              <a:solidFill>
                <a:srgbClr val="000000"/>
              </a:solidFill>
              <a:effectLst/>
            </a:endParaRPr>
          </a:p>
          <a:p>
            <a:pPr marL="0" indent="0" algn="l">
              <a:buNone/>
            </a:pPr>
            <a:r>
              <a:rPr lang="en-US" sz="4500" b="0" i="0" u="none" strike="noStrike" dirty="0">
                <a:solidFill>
                  <a:srgbClr val="000000"/>
                </a:solidFill>
                <a:effectLst/>
              </a:rPr>
              <a:t>🔹 </a:t>
            </a:r>
            <a:r>
              <a:rPr lang="en-US" sz="4500" b="1" i="0" u="none" strike="noStrike" dirty="0">
                <a:solidFill>
                  <a:srgbClr val="000000"/>
                </a:solidFill>
                <a:effectLst/>
              </a:rPr>
              <a:t>Autonomy</a:t>
            </a:r>
            <a:r>
              <a:rPr lang="en-US" sz="4500" b="0" i="0" u="none" strike="noStrike" dirty="0">
                <a:solidFill>
                  <a:srgbClr val="000000"/>
                </a:solidFill>
                <a:effectLst/>
              </a:rPr>
              <a:t> – The right of patients to make informed decisions about their care, including the decision to accept or refuse a transplant.</a:t>
            </a:r>
          </a:p>
          <a:p>
            <a:pPr marL="0" indent="0" algn="l">
              <a:buNone/>
            </a:pPr>
            <a:endParaRPr lang="en-US" sz="4500" b="0" i="0" u="none" strike="noStrike" dirty="0">
              <a:solidFill>
                <a:srgbClr val="000000"/>
              </a:solidFill>
              <a:effectLst/>
            </a:endParaRPr>
          </a:p>
          <a:p>
            <a:pPr marL="0" indent="0" algn="l">
              <a:buNone/>
            </a:pPr>
            <a:r>
              <a:rPr lang="en-US" sz="4500" b="0" i="0" u="none" strike="noStrike" dirty="0">
                <a:solidFill>
                  <a:srgbClr val="000000"/>
                </a:solidFill>
                <a:effectLst/>
              </a:rPr>
              <a:t>🔹 </a:t>
            </a:r>
            <a:r>
              <a:rPr lang="en-US" sz="4500" b="1" i="0" u="none" strike="noStrike" dirty="0">
                <a:solidFill>
                  <a:srgbClr val="000000"/>
                </a:solidFill>
                <a:effectLst/>
              </a:rPr>
              <a:t>Beneficence</a:t>
            </a:r>
            <a:r>
              <a:rPr lang="en-US" sz="4500" b="0" i="0" u="none" strike="noStrike" dirty="0">
                <a:solidFill>
                  <a:srgbClr val="000000"/>
                </a:solidFill>
                <a:effectLst/>
              </a:rPr>
              <a:t> – The duty of healthcare providers to act in the best interest of patients.</a:t>
            </a:r>
          </a:p>
          <a:p>
            <a:pPr marL="0" indent="0" algn="l">
              <a:buNone/>
            </a:pPr>
            <a:endParaRPr lang="en-US" sz="4500" b="0" i="0" u="none" strike="noStrike" dirty="0">
              <a:solidFill>
                <a:srgbClr val="000000"/>
              </a:solidFill>
              <a:effectLst/>
            </a:endParaRPr>
          </a:p>
          <a:p>
            <a:pPr marL="0" indent="0" algn="l">
              <a:buNone/>
            </a:pPr>
            <a:r>
              <a:rPr lang="en-US" sz="4500" b="0" i="0" u="none" strike="noStrike" dirty="0">
                <a:solidFill>
                  <a:srgbClr val="000000"/>
                </a:solidFill>
                <a:effectLst/>
              </a:rPr>
              <a:t>🔹 </a:t>
            </a:r>
            <a:r>
              <a:rPr lang="en-US" sz="4500" b="1" i="0" u="none" strike="noStrike" dirty="0">
                <a:solidFill>
                  <a:srgbClr val="000000"/>
                </a:solidFill>
                <a:effectLst/>
              </a:rPr>
              <a:t>Non-Maleficence</a:t>
            </a:r>
            <a:r>
              <a:rPr lang="en-US" sz="4500" b="0" i="0" u="none" strike="noStrike" dirty="0">
                <a:solidFill>
                  <a:srgbClr val="000000"/>
                </a:solidFill>
                <a:effectLst/>
              </a:rPr>
              <a:t> – The obligation to avoid causing harm, balancing risks and benefits in medical decision-making.</a:t>
            </a:r>
          </a:p>
          <a:p>
            <a:pPr marL="0" indent="0" algn="l">
              <a:buNone/>
            </a:pPr>
            <a:endParaRPr lang="en-US" sz="4500" b="0" i="0" u="none" strike="noStrike" dirty="0">
              <a:solidFill>
                <a:srgbClr val="000000"/>
              </a:solidFill>
              <a:effectLst/>
            </a:endParaRPr>
          </a:p>
          <a:p>
            <a:pPr marL="0" indent="0" algn="l">
              <a:buNone/>
            </a:pPr>
            <a:r>
              <a:rPr lang="en-US" sz="4500" b="0" i="0" u="none" strike="noStrike" dirty="0">
                <a:solidFill>
                  <a:srgbClr val="000000"/>
                </a:solidFill>
                <a:effectLst/>
              </a:rPr>
              <a:t>🔹 </a:t>
            </a:r>
            <a:r>
              <a:rPr lang="en-US" sz="4500" b="1" i="0" u="none" strike="noStrike" dirty="0">
                <a:solidFill>
                  <a:srgbClr val="000000"/>
                </a:solidFill>
                <a:effectLst/>
              </a:rPr>
              <a:t>Moral Distress</a:t>
            </a:r>
            <a:r>
              <a:rPr lang="en-US" sz="4500" b="0" i="0" u="none" strike="noStrike" dirty="0">
                <a:solidFill>
                  <a:srgbClr val="000000"/>
                </a:solidFill>
                <a:effectLst/>
              </a:rPr>
              <a:t> – The emotional and ethical discomfort that arises when clinicians recognize an injustice but feel powerless to change it.</a:t>
            </a:r>
          </a:p>
          <a:p>
            <a:endParaRPr lang="en-US" dirty="0"/>
          </a:p>
        </p:txBody>
      </p:sp>
    </p:spTree>
    <p:extLst>
      <p:ext uri="{BB962C8B-B14F-4D97-AF65-F5344CB8AC3E}">
        <p14:creationId xmlns:p14="http://schemas.microsoft.com/office/powerpoint/2010/main" val="65955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86D5-68BD-96FA-ABD1-DD6157B61838}"/>
              </a:ext>
            </a:extLst>
          </p:cNvPr>
          <p:cNvSpPr>
            <a:spLocks noGrp="1"/>
          </p:cNvSpPr>
          <p:nvPr>
            <p:ph type="title"/>
          </p:nvPr>
        </p:nvSpPr>
        <p:spPr>
          <a:xfrm>
            <a:off x="1028700" y="653142"/>
            <a:ext cx="10131425" cy="1219200"/>
          </a:xfrm>
        </p:spPr>
        <p:txBody>
          <a:bodyPr>
            <a:normAutofit/>
          </a:bodyPr>
          <a:lstStyle/>
          <a:p>
            <a:r>
              <a:rPr lang="en-US" dirty="0"/>
              <a:t>Pragmatic </a:t>
            </a:r>
            <a:r>
              <a:rPr lang="en-US" dirty="0" err="1"/>
              <a:t>Wishlist</a:t>
            </a:r>
            <a:r>
              <a:rPr lang="en-US" sz="4400" dirty="0" err="1">
                <a:solidFill>
                  <a:srgbClr val="FFFFFF"/>
                </a:solidFill>
              </a:rPr>
              <a:t>IN</a:t>
            </a:r>
            <a:r>
              <a:rPr lang="en-US" sz="4400" dirty="0">
                <a:solidFill>
                  <a:srgbClr val="FFFFFF"/>
                </a:solidFill>
              </a:rPr>
              <a:t> LT</a:t>
            </a:r>
          </a:p>
        </p:txBody>
      </p:sp>
      <p:sp>
        <p:nvSpPr>
          <p:cNvPr id="5" name="Rectangle 4">
            <a:extLst>
              <a:ext uri="{FF2B5EF4-FFF2-40B4-BE49-F238E27FC236}">
                <a16:creationId xmlns:a16="http://schemas.microsoft.com/office/drawing/2014/main" id="{5A8095D6-DE4C-4C5C-2B73-7AD8413EF8BF}"/>
              </a:ext>
            </a:extLst>
          </p:cNvPr>
          <p:cNvSpPr/>
          <p:nvPr/>
        </p:nvSpPr>
        <p:spPr>
          <a:xfrm>
            <a:off x="5857866" y="6241145"/>
            <a:ext cx="6151909" cy="420756"/>
          </a:xfrm>
          <a:prstGeom prst="rect">
            <a:avLst/>
          </a:prstGeom>
        </p:spPr>
        <p:txBody>
          <a:bodyPr wrap="square">
            <a:spAutoFit/>
          </a:bodyPr>
          <a:lstStyle/>
          <a:p>
            <a:pPr algn="r">
              <a:spcAft>
                <a:spcPts val="600"/>
              </a:spcAft>
            </a:pPr>
            <a:r>
              <a:rPr lang="en-US" sz="1067" dirty="0">
                <a:latin typeface="Arial" panose="020B0604020202020204" pitchFamily="34" charset="0"/>
                <a:cs typeface="Arial" panose="020B0604020202020204" pitchFamily="34" charset="0"/>
              </a:rPr>
              <a:t>National Research Council 2022. Realizing the Promise of Equity in the Organ Transplantation System. Washington, DC: The National Academies Press. https://</a:t>
            </a:r>
            <a:r>
              <a:rPr lang="en-US" sz="1067" dirty="0" err="1">
                <a:latin typeface="Arial" panose="020B0604020202020204" pitchFamily="34" charset="0"/>
                <a:cs typeface="Arial" panose="020B0604020202020204" pitchFamily="34" charset="0"/>
              </a:rPr>
              <a:t>doi.org</a:t>
            </a:r>
            <a:r>
              <a:rPr lang="en-US" sz="1067" dirty="0">
                <a:latin typeface="Arial" panose="020B0604020202020204" pitchFamily="34" charset="0"/>
                <a:cs typeface="Arial" panose="020B0604020202020204" pitchFamily="34" charset="0"/>
              </a:rPr>
              <a:t>/10.17226/26364.</a:t>
            </a:r>
          </a:p>
        </p:txBody>
      </p:sp>
      <p:graphicFrame>
        <p:nvGraphicFramePr>
          <p:cNvPr id="7" name="Content Placeholder 3">
            <a:extLst>
              <a:ext uri="{FF2B5EF4-FFF2-40B4-BE49-F238E27FC236}">
                <a16:creationId xmlns:a16="http://schemas.microsoft.com/office/drawing/2014/main" id="{55E4CF19-E705-A0C3-764C-F07CAFCF5959}"/>
              </a:ext>
            </a:extLst>
          </p:cNvPr>
          <p:cNvGraphicFramePr>
            <a:graphicFrameLocks noGrp="1"/>
          </p:cNvGraphicFramePr>
          <p:nvPr>
            <p:ph idx="1"/>
            <p:extLst>
              <p:ext uri="{D42A27DB-BD31-4B8C-83A1-F6EECF244321}">
                <p14:modId xmlns:p14="http://schemas.microsoft.com/office/powerpoint/2010/main" val="4131133969"/>
              </p:ext>
            </p:extLst>
          </p:nvPr>
        </p:nvGraphicFramePr>
        <p:xfrm>
          <a:off x="1028700" y="2249714"/>
          <a:ext cx="10131425"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4313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B29F2-34ED-4F27-70A9-C6D965D8A10C}"/>
              </a:ext>
            </a:extLst>
          </p:cNvPr>
          <p:cNvSpPr>
            <a:spLocks noGrp="1"/>
          </p:cNvSpPr>
          <p:nvPr>
            <p:ph type="title"/>
          </p:nvPr>
        </p:nvSpPr>
        <p:spPr/>
        <p:txBody>
          <a:bodyPr/>
          <a:lstStyle/>
          <a:p>
            <a:r>
              <a:rPr lang="en-US" dirty="0"/>
              <a:t>National Transplant Equity Metrics</a:t>
            </a:r>
          </a:p>
        </p:txBody>
      </p:sp>
      <p:sp>
        <p:nvSpPr>
          <p:cNvPr id="3" name="Content Placeholder 2">
            <a:extLst>
              <a:ext uri="{FF2B5EF4-FFF2-40B4-BE49-F238E27FC236}">
                <a16:creationId xmlns:a16="http://schemas.microsoft.com/office/drawing/2014/main" id="{2DF9CB62-924B-8817-FB87-99ED744A7238}"/>
              </a:ext>
            </a:extLst>
          </p:cNvPr>
          <p:cNvSpPr>
            <a:spLocks noGrp="1"/>
          </p:cNvSpPr>
          <p:nvPr>
            <p:ph idx="1"/>
          </p:nvPr>
        </p:nvSpPr>
        <p:spPr/>
        <p:txBody>
          <a:bodyPr>
            <a:normAutofit lnSpcReduction="10000"/>
          </a:bodyPr>
          <a:lstStyle/>
          <a:p>
            <a:pPr marL="0" indent="0" algn="l">
              <a:buNone/>
            </a:pPr>
            <a:r>
              <a:rPr lang="en-US" i="0" u="none" strike="noStrike" dirty="0">
                <a:solidFill>
                  <a:srgbClr val="000000"/>
                </a:solidFill>
                <a:effectLst/>
              </a:rPr>
              <a:t>🔹 Thoughtful regulation fosters accountability, resource allocation, and data-driven approaches.</a:t>
            </a:r>
          </a:p>
          <a:p>
            <a:pPr marL="0" indent="0" algn="l">
              <a:buNone/>
            </a:pPr>
            <a:endParaRPr lang="en-US" dirty="0">
              <a:solidFill>
                <a:srgbClr val="000000"/>
              </a:solidFill>
            </a:endParaRPr>
          </a:p>
          <a:p>
            <a:pPr marL="0" indent="0" algn="l">
              <a:buNone/>
            </a:pPr>
            <a:r>
              <a:rPr lang="en-US" i="0" u="none" strike="noStrike" dirty="0">
                <a:solidFill>
                  <a:srgbClr val="000000"/>
                </a:solidFill>
                <a:effectLst/>
              </a:rPr>
              <a:t>🔹  Poorly designed regulation can incentivize gaming and harm under-resourced centers.</a:t>
            </a:r>
          </a:p>
          <a:p>
            <a:pPr marL="0" indent="0" algn="l">
              <a:buNone/>
            </a:pPr>
            <a:endParaRPr lang="en-US" i="0" u="none" strike="noStrike" dirty="0">
              <a:solidFill>
                <a:srgbClr val="000000"/>
              </a:solidFill>
              <a:effectLst/>
            </a:endParaRPr>
          </a:p>
          <a:p>
            <a:pPr marL="0" indent="0" algn="l">
              <a:buNone/>
            </a:pPr>
            <a:r>
              <a:rPr lang="en-US" i="0" u="none" strike="noStrike" dirty="0">
                <a:solidFill>
                  <a:srgbClr val="000000"/>
                </a:solidFill>
                <a:effectLst/>
              </a:rPr>
              <a:t>🔹 Examples of Regulation-Driven Innovation in Medicine:</a:t>
            </a:r>
          </a:p>
          <a:p>
            <a:pPr lvl="1"/>
            <a:r>
              <a:rPr lang="en-US" i="0" u="none" strike="noStrike" dirty="0">
                <a:solidFill>
                  <a:srgbClr val="000000"/>
                </a:solidFill>
                <a:effectLst/>
              </a:rPr>
              <a:t>Hospital Readmissions Reduction Program (HRRP)</a:t>
            </a:r>
          </a:p>
          <a:p>
            <a:pPr lvl="1"/>
            <a:r>
              <a:rPr lang="en-US" i="0" u="none" strike="noStrike" dirty="0">
                <a:solidFill>
                  <a:srgbClr val="000000"/>
                </a:solidFill>
                <a:effectLst/>
              </a:rPr>
              <a:t>Meaningful Use Program</a:t>
            </a:r>
          </a:p>
          <a:p>
            <a:pPr lvl="1"/>
            <a:r>
              <a:rPr lang="en-US" i="0" u="none" strike="noStrike" dirty="0">
                <a:solidFill>
                  <a:srgbClr val="000000"/>
                </a:solidFill>
                <a:effectLst/>
              </a:rPr>
              <a:t>Quality Metrics in Dialysis Care</a:t>
            </a:r>
          </a:p>
          <a:p>
            <a:endParaRPr lang="en-US" dirty="0"/>
          </a:p>
        </p:txBody>
      </p:sp>
    </p:spTree>
    <p:extLst>
      <p:ext uri="{BB962C8B-B14F-4D97-AF65-F5344CB8AC3E}">
        <p14:creationId xmlns:p14="http://schemas.microsoft.com/office/powerpoint/2010/main" val="3801720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EAFE-8E7A-570E-C5FD-66B8BBF3B544}"/>
              </a:ext>
            </a:extLst>
          </p:cNvPr>
          <p:cNvSpPr>
            <a:spLocks noGrp="1"/>
          </p:cNvSpPr>
          <p:nvPr>
            <p:ph type="title"/>
          </p:nvPr>
        </p:nvSpPr>
        <p:spPr/>
        <p:txBody>
          <a:bodyPr/>
          <a:lstStyle/>
          <a:p>
            <a:r>
              <a:rPr lang="en-US" dirty="0"/>
              <a:t>National Quality Metric Example</a:t>
            </a:r>
          </a:p>
        </p:txBody>
      </p:sp>
      <p:sp>
        <p:nvSpPr>
          <p:cNvPr id="3" name="Content Placeholder 2">
            <a:extLst>
              <a:ext uri="{FF2B5EF4-FFF2-40B4-BE49-F238E27FC236}">
                <a16:creationId xmlns:a16="http://schemas.microsoft.com/office/drawing/2014/main" id="{F8BF0BAD-B483-7764-1CFF-09F08ED41D6B}"/>
              </a:ext>
            </a:extLst>
          </p:cNvPr>
          <p:cNvSpPr>
            <a:spLocks noGrp="1"/>
          </p:cNvSpPr>
          <p:nvPr>
            <p:ph idx="1"/>
          </p:nvPr>
        </p:nvSpPr>
        <p:spPr/>
        <p:txBody>
          <a:bodyPr>
            <a:normAutofit lnSpcReduction="10000"/>
          </a:bodyPr>
          <a:lstStyle/>
          <a:p>
            <a:pPr marL="0" indent="0">
              <a:buNone/>
            </a:pPr>
            <a:br>
              <a:rPr lang="en-US" dirty="0"/>
            </a:br>
            <a:r>
              <a:rPr lang="en-US" b="0" i="0" u="none" strike="noStrike" dirty="0">
                <a:solidFill>
                  <a:srgbClr val="000000"/>
                </a:solidFill>
                <a:effectLst/>
                <a:latin typeface="-webkit-standard"/>
              </a:rPr>
              <a:t>✔️ </a:t>
            </a:r>
            <a:r>
              <a:rPr lang="en-US" b="1" i="0" u="none" strike="noStrike" dirty="0">
                <a:solidFill>
                  <a:srgbClr val="000000"/>
                </a:solidFill>
                <a:effectLst/>
              </a:rPr>
              <a:t>Catchment Area Mismatch</a:t>
            </a:r>
            <a:r>
              <a:rPr lang="en-US" b="0" i="0" u="none" strike="noStrike" dirty="0">
                <a:solidFill>
                  <a:srgbClr val="000000"/>
                </a:solidFill>
                <a:effectLst/>
                <a:latin typeface="-webkit-standard"/>
              </a:rPr>
              <a:t>: </a:t>
            </a:r>
            <a:r>
              <a:rPr lang="en-US" i="0" u="none" strike="noStrike" dirty="0">
                <a:solidFill>
                  <a:srgbClr val="000000"/>
                </a:solidFill>
                <a:effectLst/>
              </a:rPr>
              <a:t>Does a transplant center’s waitlist reflect the demographics of the population it serves?</a:t>
            </a:r>
          </a:p>
          <a:p>
            <a:pPr marL="0" indent="0">
              <a:buNone/>
            </a:pPr>
            <a:endParaRPr lang="en-US" dirty="0">
              <a:solidFill>
                <a:srgbClr val="000000"/>
              </a:solidFill>
            </a:endParaRPr>
          </a:p>
          <a:p>
            <a:r>
              <a:rPr lang="en-US" i="0" u="none" strike="noStrike" dirty="0">
                <a:solidFill>
                  <a:srgbClr val="000000"/>
                </a:solidFill>
                <a:effectLst/>
              </a:rPr>
              <a:t>Define service area</a:t>
            </a:r>
          </a:p>
          <a:p>
            <a:r>
              <a:rPr lang="en-US" dirty="0">
                <a:solidFill>
                  <a:srgbClr val="000000"/>
                </a:solidFill>
              </a:rPr>
              <a:t>Conduct a needs assessment</a:t>
            </a:r>
          </a:p>
          <a:p>
            <a:r>
              <a:rPr lang="en-US" dirty="0">
                <a:solidFill>
                  <a:srgbClr val="000000"/>
                </a:solidFill>
              </a:rPr>
              <a:t>Outline a 5-year strategic plan to close gap by 10%</a:t>
            </a:r>
          </a:p>
          <a:p>
            <a:r>
              <a:rPr lang="en-US" i="0" u="none" strike="noStrike" dirty="0">
                <a:solidFill>
                  <a:srgbClr val="000000"/>
                </a:solidFill>
                <a:effectLst/>
              </a:rPr>
              <a:t>Incentivized </a:t>
            </a:r>
          </a:p>
          <a:p>
            <a:pPr marL="0" indent="0">
              <a:buNone/>
            </a:pPr>
            <a:br>
              <a:rPr lang="en-US" dirty="0"/>
            </a:br>
            <a:endParaRPr lang="en-US" dirty="0">
              <a:solidFill>
                <a:srgbClr val="000000"/>
              </a:solidFill>
              <a:latin typeface="-webkit-standard"/>
            </a:endParaRPr>
          </a:p>
        </p:txBody>
      </p:sp>
    </p:spTree>
    <p:extLst>
      <p:ext uri="{BB962C8B-B14F-4D97-AF65-F5344CB8AC3E}">
        <p14:creationId xmlns:p14="http://schemas.microsoft.com/office/powerpoint/2010/main" val="2948758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6C23-87EF-0761-E7E5-96D4EEE80A57}"/>
              </a:ext>
            </a:extLst>
          </p:cNvPr>
          <p:cNvSpPr>
            <a:spLocks noGrp="1"/>
          </p:cNvSpPr>
          <p:nvPr>
            <p:ph type="title"/>
          </p:nvPr>
        </p:nvSpPr>
        <p:spPr/>
        <p:txBody>
          <a:bodyPr>
            <a:normAutofit/>
          </a:bodyPr>
          <a:lstStyle/>
          <a:p>
            <a:r>
              <a:rPr lang="en-US" sz="4000" dirty="0">
                <a:effectLst/>
                <a:ea typeface="Calibri" panose="020F0502020204030204" pitchFamily="34" charset="0"/>
              </a:rPr>
              <a:t>LT-CARE (Liver Transplant-Community Access for Referral Equity) Pilot Study</a:t>
            </a:r>
            <a:r>
              <a:rPr lang="en-US" sz="4000" dirty="0">
                <a:effectLst/>
              </a:rPr>
              <a:t> </a:t>
            </a:r>
            <a:endParaRPr lang="en-US" sz="4000" dirty="0"/>
          </a:p>
        </p:txBody>
      </p:sp>
      <p:sp>
        <p:nvSpPr>
          <p:cNvPr id="3" name="Content Placeholder 2">
            <a:extLst>
              <a:ext uri="{FF2B5EF4-FFF2-40B4-BE49-F238E27FC236}">
                <a16:creationId xmlns:a16="http://schemas.microsoft.com/office/drawing/2014/main" id="{9E161FB3-BC10-99EF-2CC8-1654F18D88CB}"/>
              </a:ext>
            </a:extLst>
          </p:cNvPr>
          <p:cNvSpPr>
            <a:spLocks noGrp="1"/>
          </p:cNvSpPr>
          <p:nvPr>
            <p:ph idx="1"/>
          </p:nvPr>
        </p:nvSpPr>
        <p:spPr>
          <a:xfrm>
            <a:off x="838200" y="1825625"/>
            <a:ext cx="10642600" cy="4351338"/>
          </a:xfrm>
        </p:spPr>
        <p:txBody>
          <a:bodyPr/>
          <a:lstStyle/>
          <a:p>
            <a:r>
              <a:rPr lang="en-US" sz="1800" kern="0" dirty="0">
                <a:effectLst/>
                <a:latin typeface="ArialMT"/>
              </a:rPr>
              <a:t>The long-term goal of this project is to engage with a diverse group of community partners to develop LTCARE, a multicomponent referral toolkit to address barriers at the health system, provider, and patient level and improve equity in LT referral. –Funded NIMHD R21</a:t>
            </a:r>
            <a:endParaRPr lang="en-US" dirty="0"/>
          </a:p>
        </p:txBody>
      </p:sp>
      <p:pic>
        <p:nvPicPr>
          <p:cNvPr id="4" name="Content Placeholder 3">
            <a:extLst>
              <a:ext uri="{FF2B5EF4-FFF2-40B4-BE49-F238E27FC236}">
                <a16:creationId xmlns:a16="http://schemas.microsoft.com/office/drawing/2014/main" id="{3B2CB9F8-3C8A-257B-A269-1D4B6754B728}"/>
              </a:ext>
            </a:extLst>
          </p:cNvPr>
          <p:cNvPicPr>
            <a:picLocks noChangeAspect="1"/>
          </p:cNvPicPr>
          <p:nvPr/>
        </p:nvPicPr>
        <p:blipFill>
          <a:blip r:embed="rId2"/>
          <a:srcRect l="3165" t="10042" r="13725" b="9793"/>
          <a:stretch/>
        </p:blipFill>
        <p:spPr>
          <a:xfrm>
            <a:off x="3381828" y="2840779"/>
            <a:ext cx="5428343" cy="3652096"/>
          </a:xfrm>
          <a:prstGeom prst="rect">
            <a:avLst/>
          </a:prstGeom>
        </p:spPr>
      </p:pic>
    </p:spTree>
    <p:extLst>
      <p:ext uri="{BB962C8B-B14F-4D97-AF65-F5344CB8AC3E}">
        <p14:creationId xmlns:p14="http://schemas.microsoft.com/office/powerpoint/2010/main" val="489374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E16F-DBB0-28D6-2AA9-D91A6033F7C4}"/>
              </a:ext>
            </a:extLst>
          </p:cNvPr>
          <p:cNvSpPr>
            <a:spLocks noGrp="1"/>
          </p:cNvSpPr>
          <p:nvPr>
            <p:ph type="title"/>
          </p:nvPr>
        </p:nvSpPr>
        <p:spPr/>
        <p:txBody>
          <a:bodyPr/>
          <a:lstStyle/>
          <a:p>
            <a:r>
              <a:rPr lang="en-US" dirty="0"/>
              <a:t>Social Need Screening and Intervention</a:t>
            </a:r>
          </a:p>
        </p:txBody>
      </p:sp>
      <p:sp>
        <p:nvSpPr>
          <p:cNvPr id="3" name="Content Placeholder 2">
            <a:extLst>
              <a:ext uri="{FF2B5EF4-FFF2-40B4-BE49-F238E27FC236}">
                <a16:creationId xmlns:a16="http://schemas.microsoft.com/office/drawing/2014/main" id="{8D68D74C-4BAB-2B66-3428-2D6128ABDB65}"/>
              </a:ext>
            </a:extLst>
          </p:cNvPr>
          <p:cNvSpPr>
            <a:spLocks noGrp="1"/>
          </p:cNvSpPr>
          <p:nvPr>
            <p:ph idx="1"/>
          </p:nvPr>
        </p:nvSpPr>
        <p:spPr/>
        <p:txBody>
          <a:bodyPr/>
          <a:lstStyle/>
          <a:p>
            <a:pPr marL="0" indent="0">
              <a:buNone/>
            </a:pPr>
            <a:r>
              <a:rPr lang="en-US" b="0" i="0" u="none" strike="noStrike" dirty="0">
                <a:solidFill>
                  <a:srgbClr val="000000"/>
                </a:solidFill>
                <a:effectLst/>
                <a:latin typeface="-webkit-standard"/>
              </a:rPr>
              <a:t>✔️ </a:t>
            </a:r>
            <a:r>
              <a:rPr lang="en-US" b="1" i="0" u="none" strike="noStrike" dirty="0">
                <a:solidFill>
                  <a:srgbClr val="000000"/>
                </a:solidFill>
                <a:effectLst/>
                <a:latin typeface="-webkit-standard"/>
              </a:rPr>
              <a:t>Improve time </a:t>
            </a:r>
            <a:r>
              <a:rPr lang="en-US" b="0" i="0" u="none" strike="noStrike" dirty="0">
                <a:solidFill>
                  <a:srgbClr val="000000"/>
                </a:solidFill>
                <a:effectLst/>
                <a:latin typeface="-webkit-standard"/>
              </a:rPr>
              <a:t>from referral to waitlisting by addressing SDOH barriers like </a:t>
            </a:r>
            <a:r>
              <a:rPr lang="en-US" i="0" u="none" strike="noStrike" dirty="0">
                <a:solidFill>
                  <a:srgbClr val="000000"/>
                </a:solidFill>
                <a:effectLst/>
              </a:rPr>
              <a:t>travel distance, income, and health literacy</a:t>
            </a:r>
            <a:r>
              <a:rPr lang="en-US" b="0" i="0" u="none" strike="noStrike" dirty="0">
                <a:solidFill>
                  <a:srgbClr val="000000"/>
                </a:solidFill>
                <a:effectLst/>
                <a:latin typeface="-webkit-standard"/>
              </a:rPr>
              <a:t>.</a:t>
            </a:r>
          </a:p>
          <a:p>
            <a:pPr marL="0" indent="0">
              <a:buNone/>
            </a:pPr>
            <a:endParaRPr lang="en-US" b="0" i="0" u="none" strike="noStrike" dirty="0">
              <a:solidFill>
                <a:srgbClr val="000000"/>
              </a:solidFill>
              <a:effectLst/>
              <a:latin typeface="-webkit-standard"/>
            </a:endParaRPr>
          </a:p>
          <a:p>
            <a:r>
              <a:rPr lang="en-US" dirty="0">
                <a:solidFill>
                  <a:srgbClr val="000000"/>
                </a:solidFill>
                <a:latin typeface="-webkit-standard"/>
              </a:rPr>
              <a:t>Choose a social need screening tool</a:t>
            </a:r>
          </a:p>
          <a:p>
            <a:r>
              <a:rPr lang="en-US" b="0" i="0" u="none" strike="noStrike" dirty="0">
                <a:solidFill>
                  <a:srgbClr val="000000"/>
                </a:solidFill>
                <a:effectLst/>
                <a:latin typeface="-webkit-standard"/>
              </a:rPr>
              <a:t>Evaluate pre-intervention evaluation completion time; disaggregated</a:t>
            </a:r>
          </a:p>
          <a:p>
            <a:r>
              <a:rPr lang="en-US" dirty="0">
                <a:solidFill>
                  <a:srgbClr val="000000"/>
                </a:solidFill>
                <a:latin typeface="-webkit-standard"/>
              </a:rPr>
              <a:t>Outline a 5-year plan to close gaps by 10%</a:t>
            </a:r>
          </a:p>
          <a:p>
            <a:r>
              <a:rPr lang="en-US" b="0" i="0" u="none" strike="noStrike" dirty="0">
                <a:solidFill>
                  <a:srgbClr val="000000"/>
                </a:solidFill>
                <a:effectLst/>
                <a:latin typeface="-webkit-standard"/>
              </a:rPr>
              <a:t>Incen</a:t>
            </a:r>
            <a:r>
              <a:rPr lang="en-US" dirty="0">
                <a:solidFill>
                  <a:srgbClr val="000000"/>
                </a:solidFill>
                <a:latin typeface="-webkit-standard"/>
              </a:rPr>
              <a:t>tivize</a:t>
            </a:r>
            <a:endParaRPr lang="en-US" b="0" i="0" u="none" strike="noStrike" dirty="0">
              <a:solidFill>
                <a:srgbClr val="000000"/>
              </a:solidFill>
              <a:effectLst/>
              <a:latin typeface="-webkit-standard"/>
            </a:endParaRPr>
          </a:p>
          <a:p>
            <a:pPr marL="0" indent="0">
              <a:buNone/>
            </a:pPr>
            <a:endParaRPr lang="en-US" dirty="0"/>
          </a:p>
        </p:txBody>
      </p:sp>
    </p:spTree>
    <p:extLst>
      <p:ext uri="{BB962C8B-B14F-4D97-AF65-F5344CB8AC3E}">
        <p14:creationId xmlns:p14="http://schemas.microsoft.com/office/powerpoint/2010/main" val="3444679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8" name="Title 7">
            <a:extLst>
              <a:ext uri="{FF2B5EF4-FFF2-40B4-BE49-F238E27FC236}">
                <a16:creationId xmlns:a16="http://schemas.microsoft.com/office/drawing/2014/main" id="{96BBCB62-DA99-2B3E-DA81-5F7A8F105155}"/>
              </a:ext>
            </a:extLst>
          </p:cNvPr>
          <p:cNvSpPr>
            <a:spLocks noGrp="1"/>
          </p:cNvSpPr>
          <p:nvPr>
            <p:ph type="title"/>
          </p:nvPr>
        </p:nvSpPr>
        <p:spPr>
          <a:xfrm>
            <a:off x="184832" y="500217"/>
            <a:ext cx="11394365" cy="528400"/>
          </a:xfrm>
        </p:spPr>
        <p:txBody>
          <a:bodyPr/>
          <a:lstStyle/>
          <a:p>
            <a:pPr algn="ctr"/>
            <a:r>
              <a:rPr lang="en-US" dirty="0">
                <a:cs typeface="Arial" panose="020B0604020202020204" pitchFamily="34" charset="0"/>
              </a:rPr>
              <a:t>African American Transplant Access Program</a:t>
            </a:r>
            <a:endParaRPr lang="en-US" dirty="0"/>
          </a:p>
        </p:txBody>
      </p:sp>
      <p:sp>
        <p:nvSpPr>
          <p:cNvPr id="273" name="Google Shape;273;p29"/>
          <p:cNvSpPr txBox="1">
            <a:spLocks noGrp="1"/>
          </p:cNvSpPr>
          <p:nvPr>
            <p:ph type="body" idx="1"/>
          </p:nvPr>
        </p:nvSpPr>
        <p:spPr>
          <a:xfrm>
            <a:off x="612803" y="2012235"/>
            <a:ext cx="3087600" cy="1794800"/>
          </a:xfrm>
          <a:prstGeom prst="rect">
            <a:avLst/>
          </a:prstGeom>
        </p:spPr>
        <p:txBody>
          <a:bodyPr spcFirstLastPara="1" vert="horz" wrap="square" lIns="0" tIns="0" rIns="0" bIns="0" rtlCol="0" anchor="t" anchorCtr="0">
            <a:noAutofit/>
          </a:bodyPr>
          <a:lstStyle/>
          <a:p>
            <a:pPr marL="0" indent="0">
              <a:buNone/>
            </a:pPr>
            <a:r>
              <a:rPr lang="en-US" b="1" dirty="0">
                <a:latin typeface="+mn-lt"/>
              </a:rPr>
              <a:t>Distrust</a:t>
            </a:r>
            <a:r>
              <a:rPr lang="en-US" dirty="0">
                <a:ea typeface="+mj-ea"/>
                <a:cs typeface="+mj-cs"/>
                <a:sym typeface="Calibri"/>
              </a:rPr>
              <a:t> </a:t>
            </a:r>
            <a:endParaRPr lang="en-US" dirty="0">
              <a:latin typeface="+mn-lt"/>
              <a:ea typeface="+mj-ea"/>
              <a:cs typeface="+mj-cs"/>
              <a:sym typeface="Calibri"/>
            </a:endParaRPr>
          </a:p>
          <a:p>
            <a:pPr marL="0" indent="0">
              <a:buNone/>
            </a:pPr>
            <a:r>
              <a:rPr lang="en-US" sz="1600" dirty="0">
                <a:ea typeface="+mj-ea"/>
                <a:cs typeface="+mj-cs"/>
                <a:sym typeface="Calibri"/>
              </a:rPr>
              <a:t>Our team takes the time to build a trusted, valued relationship with each patient and their family</a:t>
            </a:r>
            <a:endParaRPr sz="1600" dirty="0"/>
          </a:p>
        </p:txBody>
      </p:sp>
      <p:sp>
        <p:nvSpPr>
          <p:cNvPr id="277" name="Google Shape;277;p29"/>
          <p:cNvSpPr txBox="1">
            <a:spLocks noGrp="1"/>
          </p:cNvSpPr>
          <p:nvPr>
            <p:ph type="body" idx="2"/>
          </p:nvPr>
        </p:nvSpPr>
        <p:spPr>
          <a:xfrm>
            <a:off x="612803" y="3768747"/>
            <a:ext cx="3338023" cy="1794800"/>
          </a:xfrm>
          <a:prstGeom prst="rect">
            <a:avLst/>
          </a:prstGeom>
        </p:spPr>
        <p:txBody>
          <a:bodyPr spcFirstLastPara="1" vert="horz" wrap="square" lIns="0" tIns="0" rIns="0" bIns="0" rtlCol="0" anchor="t" anchorCtr="0">
            <a:noAutofit/>
          </a:bodyPr>
          <a:lstStyle/>
          <a:p>
            <a:pPr marL="0" indent="0">
              <a:buNone/>
            </a:pPr>
            <a:r>
              <a:rPr lang="en-US" b="1" dirty="0">
                <a:latin typeface="+mn-lt"/>
              </a:rPr>
              <a:t>Psychosocial support</a:t>
            </a:r>
          </a:p>
          <a:p>
            <a:pPr marL="0" indent="0">
              <a:buNone/>
            </a:pPr>
            <a:r>
              <a:rPr lang="en-US" sz="1600" dirty="0"/>
              <a:t>Transplant care goes beyond the operating room.  We have a team in place to help connect patients and families with the resources they need, from insurance assistance to support groups</a:t>
            </a:r>
            <a:endParaRPr sz="1600" dirty="0"/>
          </a:p>
        </p:txBody>
      </p:sp>
      <p:sp>
        <p:nvSpPr>
          <p:cNvPr id="274" name="Google Shape;274;p29"/>
          <p:cNvSpPr txBox="1">
            <a:spLocks noGrp="1"/>
          </p:cNvSpPr>
          <p:nvPr>
            <p:ph type="body" idx="3"/>
          </p:nvPr>
        </p:nvSpPr>
        <p:spPr>
          <a:xfrm>
            <a:off x="4225572" y="1913057"/>
            <a:ext cx="3087600" cy="1794800"/>
          </a:xfrm>
          <a:prstGeom prst="rect">
            <a:avLst/>
          </a:prstGeom>
        </p:spPr>
        <p:txBody>
          <a:bodyPr spcFirstLastPara="1" vert="horz" wrap="square" lIns="0" tIns="0" rIns="0" bIns="0" rtlCol="0" anchor="t" anchorCtr="0">
            <a:noAutofit/>
          </a:bodyPr>
          <a:lstStyle/>
          <a:p>
            <a:pPr marL="0" indent="0">
              <a:buNone/>
            </a:pPr>
            <a:r>
              <a:rPr lang="en-US" b="1" dirty="0">
                <a:latin typeface="+mn-lt"/>
              </a:rPr>
              <a:t>Cultural competency</a:t>
            </a:r>
            <a:endParaRPr lang="en-US" sz="1067" b="1" dirty="0">
              <a:ea typeface="+mj-ea"/>
            </a:endParaRPr>
          </a:p>
          <a:p>
            <a:pPr marL="0" indent="0">
              <a:buNone/>
            </a:pPr>
            <a:r>
              <a:rPr lang="en-US" sz="1600" dirty="0">
                <a:ea typeface="+mj-ea"/>
                <a:cs typeface="+mj-cs"/>
                <a:sym typeface="Calibri"/>
              </a:rPr>
              <a:t>We embrace the unique, rich culture and experience of Black Americans, and bring openness, understanding, and willingness to learn to every patient encounter</a:t>
            </a:r>
          </a:p>
          <a:p>
            <a:pPr marL="0" indent="0">
              <a:buNone/>
            </a:pPr>
            <a:endParaRPr b="1" dirty="0"/>
          </a:p>
        </p:txBody>
      </p:sp>
      <p:sp>
        <p:nvSpPr>
          <p:cNvPr id="276" name="Google Shape;276;p29"/>
          <p:cNvSpPr txBox="1">
            <a:spLocks noGrp="1"/>
          </p:cNvSpPr>
          <p:nvPr>
            <p:ph type="sldNum" idx="12"/>
          </p:nvPr>
        </p:nvSpPr>
        <p:spPr>
          <a:prstGeom prst="rect">
            <a:avLst/>
          </a:prstGeom>
        </p:spPr>
        <p:txBody>
          <a:bodyPr spcFirstLastPara="1" vert="horz" wrap="square" lIns="0" tIns="0" rIns="0" bIns="0" rtlCol="0" anchor="ctr" anchorCtr="0">
            <a:noAutofit/>
          </a:bodyPr>
          <a:lstStyle/>
          <a:p>
            <a:fld id="{00000000-1234-1234-1234-123412341234}" type="slidenum">
              <a:rPr lang="en"/>
              <a:pPr/>
              <a:t>35</a:t>
            </a:fld>
            <a:endParaRPr dirty="0"/>
          </a:p>
        </p:txBody>
      </p:sp>
      <p:sp>
        <p:nvSpPr>
          <p:cNvPr id="275" name="Google Shape;275;p29"/>
          <p:cNvSpPr txBox="1">
            <a:spLocks noGrp="1"/>
          </p:cNvSpPr>
          <p:nvPr>
            <p:ph type="body" idx="4294967295"/>
          </p:nvPr>
        </p:nvSpPr>
        <p:spPr>
          <a:xfrm>
            <a:off x="4225572" y="3950898"/>
            <a:ext cx="3087688" cy="1795462"/>
          </a:xfrm>
          <a:prstGeom prst="rect">
            <a:avLst/>
          </a:prstGeom>
        </p:spPr>
        <p:txBody>
          <a:bodyPr spcFirstLastPara="1" vert="horz" wrap="square" lIns="0" tIns="0" rIns="0" bIns="0" rtlCol="0" anchor="t" anchorCtr="0">
            <a:noAutofit/>
          </a:bodyPr>
          <a:lstStyle/>
          <a:p>
            <a:pPr marL="0" indent="0">
              <a:spcAft>
                <a:spcPts val="0"/>
              </a:spcAft>
              <a:buNone/>
            </a:pPr>
            <a:r>
              <a:rPr lang="en-US" sz="2400" b="1" dirty="0">
                <a:latin typeface="+mn-lt"/>
              </a:rPr>
              <a:t>Health Literacy</a:t>
            </a:r>
            <a:endParaRPr lang="en-US" sz="2400" b="1" dirty="0"/>
          </a:p>
          <a:p>
            <a:pPr marL="0" indent="0">
              <a:spcAft>
                <a:spcPts val="0"/>
              </a:spcAft>
              <a:buNone/>
            </a:pPr>
            <a:r>
              <a:rPr lang="en-US" sz="1600" dirty="0">
                <a:ea typeface="+mj-ea"/>
                <a:cs typeface="+mj-cs"/>
                <a:sym typeface="Calibri"/>
              </a:rPr>
              <a:t>We offer education about diagnosis and treatment in language that is easy to understand, and we take the time to answer questions so that patients and families feel comfortable about each step of the transplant journey</a:t>
            </a:r>
          </a:p>
          <a:p>
            <a:pPr marL="0" indent="0">
              <a:spcBef>
                <a:spcPts val="800"/>
              </a:spcBef>
              <a:spcAft>
                <a:spcPts val="800"/>
              </a:spcAft>
              <a:buNone/>
            </a:pPr>
            <a:endParaRPr sz="1600" dirty="0"/>
          </a:p>
        </p:txBody>
      </p:sp>
      <p:pic>
        <p:nvPicPr>
          <p:cNvPr id="6" name="Picture 5">
            <a:extLst>
              <a:ext uri="{FF2B5EF4-FFF2-40B4-BE49-F238E27FC236}">
                <a16:creationId xmlns:a16="http://schemas.microsoft.com/office/drawing/2014/main" id="{A8B93FAA-A970-B8A9-DAF8-542DE86F82F7}"/>
              </a:ext>
            </a:extLst>
          </p:cNvPr>
          <p:cNvPicPr>
            <a:picLocks noChangeAspect="1"/>
          </p:cNvPicPr>
          <p:nvPr/>
        </p:nvPicPr>
        <p:blipFill rotWithShape="1">
          <a:blip r:embed="rId3"/>
          <a:srcRect l="11097" t="1" r="4888" b="28486"/>
          <a:stretch/>
        </p:blipFill>
        <p:spPr>
          <a:xfrm>
            <a:off x="7501237" y="1414337"/>
            <a:ext cx="4077960" cy="2157984"/>
          </a:xfrm>
          <a:prstGeom prst="rect">
            <a:avLst/>
          </a:prstGeom>
        </p:spPr>
      </p:pic>
      <p:sp>
        <p:nvSpPr>
          <p:cNvPr id="9" name="Rectangle 8">
            <a:extLst>
              <a:ext uri="{FF2B5EF4-FFF2-40B4-BE49-F238E27FC236}">
                <a16:creationId xmlns:a16="http://schemas.microsoft.com/office/drawing/2014/main" id="{2B1D05E8-FA30-110D-7837-50C7A00F8E5A}"/>
              </a:ext>
            </a:extLst>
          </p:cNvPr>
          <p:cNvSpPr/>
          <p:nvPr/>
        </p:nvSpPr>
        <p:spPr>
          <a:xfrm>
            <a:off x="7819381" y="5746360"/>
            <a:ext cx="4219665" cy="420756"/>
          </a:xfrm>
          <a:prstGeom prst="rect">
            <a:avLst/>
          </a:prstGeom>
        </p:spPr>
        <p:txBody>
          <a:bodyPr wrap="square">
            <a:spAutoFit/>
          </a:bodyPr>
          <a:lstStyle/>
          <a:p>
            <a:r>
              <a:rPr lang="en-US" sz="1067" dirty="0">
                <a:latin typeface="Arial" panose="020B0604020202020204" pitchFamily="34" charset="0"/>
                <a:cs typeface="Arial" panose="020B0604020202020204" pitchFamily="34" charset="0"/>
              </a:rPr>
              <a:t>https://</a:t>
            </a:r>
            <a:r>
              <a:rPr lang="en-US" sz="1067" dirty="0" err="1">
                <a:latin typeface="Arial" panose="020B0604020202020204" pitchFamily="34" charset="0"/>
                <a:cs typeface="Arial" panose="020B0604020202020204" pitchFamily="34" charset="0"/>
              </a:rPr>
              <a:t>www.nm.org</a:t>
            </a:r>
            <a:r>
              <a:rPr lang="en-US" sz="1067" dirty="0">
                <a:latin typeface="Arial" panose="020B0604020202020204" pitchFamily="34" charset="0"/>
                <a:cs typeface="Arial" panose="020B0604020202020204" pitchFamily="34" charset="0"/>
              </a:rPr>
              <a:t>/conditions-and-care-areas/organ-transplantation/</a:t>
            </a:r>
            <a:r>
              <a:rPr lang="en-US" sz="1067" dirty="0" err="1">
                <a:latin typeface="Arial" panose="020B0604020202020204" pitchFamily="34" charset="0"/>
                <a:cs typeface="Arial" panose="020B0604020202020204" pitchFamily="34" charset="0"/>
              </a:rPr>
              <a:t>african</a:t>
            </a:r>
            <a:r>
              <a:rPr lang="en-US" sz="1067" dirty="0">
                <a:latin typeface="Arial" panose="020B0604020202020204" pitchFamily="34" charset="0"/>
                <a:cs typeface="Arial" panose="020B0604020202020204" pitchFamily="34" charset="0"/>
              </a:rPr>
              <a:t>-</a:t>
            </a:r>
            <a:r>
              <a:rPr lang="en-US" sz="1067" dirty="0" err="1">
                <a:latin typeface="Arial" panose="020B0604020202020204" pitchFamily="34" charset="0"/>
                <a:cs typeface="Arial" panose="020B0604020202020204" pitchFamily="34" charset="0"/>
              </a:rPr>
              <a:t>american</a:t>
            </a:r>
            <a:r>
              <a:rPr lang="en-US" sz="1067" dirty="0">
                <a:latin typeface="Arial" panose="020B0604020202020204" pitchFamily="34" charset="0"/>
                <a:cs typeface="Arial" panose="020B0604020202020204" pitchFamily="34" charset="0"/>
              </a:rPr>
              <a:t>-transplant-access-program</a:t>
            </a:r>
          </a:p>
        </p:txBody>
      </p:sp>
      <p:sp>
        <p:nvSpPr>
          <p:cNvPr id="10" name="Rectangle 9">
            <a:extLst>
              <a:ext uri="{FF2B5EF4-FFF2-40B4-BE49-F238E27FC236}">
                <a16:creationId xmlns:a16="http://schemas.microsoft.com/office/drawing/2014/main" id="{5DD73963-7593-D8FE-2AA3-EDC06D49D476}"/>
              </a:ext>
            </a:extLst>
          </p:cNvPr>
          <p:cNvSpPr/>
          <p:nvPr/>
        </p:nvSpPr>
        <p:spPr>
          <a:xfrm>
            <a:off x="7819380" y="6199732"/>
            <a:ext cx="4550819" cy="420756"/>
          </a:xfrm>
          <a:prstGeom prst="rect">
            <a:avLst/>
          </a:prstGeom>
        </p:spPr>
        <p:txBody>
          <a:bodyPr wrap="square">
            <a:spAutoFit/>
          </a:bodyPr>
          <a:lstStyle/>
          <a:p>
            <a:r>
              <a:rPr lang="en-US" sz="1067" dirty="0"/>
              <a:t>https://</a:t>
            </a:r>
            <a:r>
              <a:rPr lang="en-US" sz="1067" dirty="0" err="1"/>
              <a:t>www.healio.com</a:t>
            </a:r>
            <a:r>
              <a:rPr lang="en-US" sz="1067" dirty="0"/>
              <a:t>/news/nephrology/20220411/</a:t>
            </a:r>
            <a:r>
              <a:rPr lang="en-US" sz="1067" dirty="0">
                <a:latin typeface="Arial" panose="020B0604020202020204" pitchFamily="34" charset="0"/>
                <a:cs typeface="Arial" panose="020B0604020202020204" pitchFamily="34" charset="0"/>
              </a:rPr>
              <a:t>african-american-transplant-access-program-creates-change-in-chicago</a:t>
            </a:r>
          </a:p>
        </p:txBody>
      </p:sp>
      <p:sp>
        <p:nvSpPr>
          <p:cNvPr id="2" name="Text Placeholder 5">
            <a:extLst>
              <a:ext uri="{FF2B5EF4-FFF2-40B4-BE49-F238E27FC236}">
                <a16:creationId xmlns:a16="http://schemas.microsoft.com/office/drawing/2014/main" id="{1AE5A9B5-E4A1-A31C-E216-59B19472E07B}"/>
              </a:ext>
            </a:extLst>
          </p:cNvPr>
          <p:cNvSpPr txBox="1">
            <a:spLocks/>
          </p:cNvSpPr>
          <p:nvPr/>
        </p:nvSpPr>
        <p:spPr>
          <a:xfrm>
            <a:off x="7819380" y="3807035"/>
            <a:ext cx="3539876" cy="1784065"/>
          </a:xfrm>
          <a:prstGeom prst="roundRect">
            <a:avLst/>
          </a:prstGeom>
          <a:solidFill>
            <a:schemeClr val="accent2"/>
          </a:solidFill>
          <a:ln w="25400">
            <a:solidFill>
              <a:schemeClr val="accent2"/>
            </a:solidFill>
          </a:ln>
        </p:spPr>
        <p:txBody>
          <a:bodyPr spcFirstLastPara="1" vert="horz" wrap="square" lIns="0" tIns="0" rIns="0" bIns="0" rtlCol="0" anchor="t" anchorCtr="0">
            <a:normAutofit/>
          </a:bodyPr>
          <a:lstStyle>
            <a:lvl1pPr marL="609585" lvl="0" indent="-457189" algn="l" defTabSz="457200" rtl="0" eaLnBrk="1" latinLnBrk="0" hangingPunct="1">
              <a:spcBef>
                <a:spcPts val="0"/>
              </a:spcBef>
              <a:spcAft>
                <a:spcPts val="0"/>
              </a:spcAft>
              <a:buClr>
                <a:schemeClr val="tx1"/>
              </a:buClr>
              <a:buSzPts val="1800"/>
              <a:buFont typeface="Arial"/>
              <a:buChar char="●"/>
              <a:defRPr sz="2400" kern="1200" cap="none">
                <a:solidFill>
                  <a:schemeClr val="tx1"/>
                </a:solidFill>
                <a:effectLst/>
                <a:latin typeface="+mn-lt"/>
                <a:ea typeface="+mn-ea"/>
                <a:cs typeface="+mn-cs"/>
              </a:defRPr>
            </a:lvl1pPr>
            <a:lvl2pPr marL="1219170" lvl="1" indent="-457189" algn="l" defTabSz="457200" rtl="0" eaLnBrk="1" latinLnBrk="0" hangingPunct="1">
              <a:spcBef>
                <a:spcPts val="800"/>
              </a:spcBef>
              <a:spcAft>
                <a:spcPts val="0"/>
              </a:spcAft>
              <a:buClr>
                <a:schemeClr val="tx1"/>
              </a:buClr>
              <a:buSzPts val="1800"/>
              <a:buFont typeface="Arial"/>
              <a:buChar char="○"/>
              <a:defRPr sz="2400" kern="1200" cap="none">
                <a:solidFill>
                  <a:schemeClr val="tx1"/>
                </a:solidFill>
                <a:effectLst/>
                <a:latin typeface="+mn-lt"/>
                <a:ea typeface="+mn-ea"/>
                <a:cs typeface="+mn-cs"/>
              </a:defRPr>
            </a:lvl2pPr>
            <a:lvl3pPr marL="1828754" lvl="2" indent="-457189" algn="l" defTabSz="457200" rtl="0" eaLnBrk="1" latinLnBrk="0" hangingPunct="1">
              <a:spcBef>
                <a:spcPts val="800"/>
              </a:spcBef>
              <a:spcAft>
                <a:spcPts val="0"/>
              </a:spcAft>
              <a:buClr>
                <a:schemeClr val="tx1"/>
              </a:buClr>
              <a:buSzPts val="1800"/>
              <a:buFont typeface="Arial"/>
              <a:buChar char="■"/>
              <a:defRPr sz="2400" kern="1200" cap="none">
                <a:solidFill>
                  <a:schemeClr val="tx1"/>
                </a:solidFill>
                <a:effectLst/>
                <a:latin typeface="+mn-lt"/>
                <a:ea typeface="+mn-ea"/>
                <a:cs typeface="+mn-cs"/>
              </a:defRPr>
            </a:lvl3pPr>
            <a:lvl4pPr marL="2438339" lvl="3" indent="-457189" algn="l" defTabSz="457200" rtl="0" eaLnBrk="1" latinLnBrk="0" hangingPunct="1">
              <a:spcBef>
                <a:spcPts val="800"/>
              </a:spcBef>
              <a:spcAft>
                <a:spcPts val="0"/>
              </a:spcAft>
              <a:buClr>
                <a:schemeClr val="tx1"/>
              </a:buClr>
              <a:buSzPts val="1800"/>
              <a:buFont typeface="Arial"/>
              <a:buChar char="●"/>
              <a:defRPr sz="2400" kern="1200" cap="none">
                <a:solidFill>
                  <a:schemeClr val="tx1"/>
                </a:solidFill>
                <a:effectLst/>
                <a:latin typeface="+mn-lt"/>
                <a:ea typeface="+mn-ea"/>
                <a:cs typeface="+mn-cs"/>
              </a:defRPr>
            </a:lvl4pPr>
            <a:lvl5pPr marL="3047924" lvl="4" indent="-457189" algn="l" defTabSz="457200" rtl="0" eaLnBrk="1" latinLnBrk="0" hangingPunct="1">
              <a:spcBef>
                <a:spcPts val="800"/>
              </a:spcBef>
              <a:spcAft>
                <a:spcPts val="0"/>
              </a:spcAft>
              <a:buClr>
                <a:schemeClr val="tx1"/>
              </a:buClr>
              <a:buSzPts val="1800"/>
              <a:buFont typeface="Arial"/>
              <a:buChar char="○"/>
              <a:defRPr sz="2400" kern="1200" cap="none">
                <a:solidFill>
                  <a:schemeClr val="tx1"/>
                </a:solidFill>
                <a:effectLst/>
                <a:latin typeface="+mn-lt"/>
                <a:ea typeface="+mn-ea"/>
                <a:cs typeface="+mn-cs"/>
              </a:defRPr>
            </a:lvl5pPr>
            <a:lvl6pPr marL="3657509" lvl="5" indent="-457189" algn="l" defTabSz="457200" rtl="0" eaLnBrk="1" latinLnBrk="0" hangingPunct="1">
              <a:spcBef>
                <a:spcPts val="800"/>
              </a:spcBef>
              <a:spcAft>
                <a:spcPts val="0"/>
              </a:spcAft>
              <a:buClr>
                <a:schemeClr val="tx1"/>
              </a:buClr>
              <a:buSzPts val="1800"/>
              <a:buFont typeface="Arial"/>
              <a:buChar char="■"/>
              <a:defRPr sz="2400" kern="1200" cap="none">
                <a:solidFill>
                  <a:schemeClr val="tx1"/>
                </a:solidFill>
                <a:effectLst/>
                <a:latin typeface="+mn-lt"/>
                <a:ea typeface="+mn-ea"/>
                <a:cs typeface="+mn-cs"/>
              </a:defRPr>
            </a:lvl6pPr>
            <a:lvl7pPr marL="4267093" lvl="6" indent="-457189" algn="l" defTabSz="457200" rtl="0" eaLnBrk="1" latinLnBrk="0" hangingPunct="1">
              <a:spcBef>
                <a:spcPts val="800"/>
              </a:spcBef>
              <a:spcAft>
                <a:spcPts val="0"/>
              </a:spcAft>
              <a:buClr>
                <a:schemeClr val="tx1"/>
              </a:buClr>
              <a:buSzPts val="1800"/>
              <a:buFont typeface="Arial"/>
              <a:buChar char="●"/>
              <a:defRPr sz="2400" kern="1200" cap="none">
                <a:solidFill>
                  <a:schemeClr val="tx1"/>
                </a:solidFill>
                <a:effectLst/>
                <a:latin typeface="+mn-lt"/>
                <a:ea typeface="+mn-ea"/>
                <a:cs typeface="+mn-cs"/>
              </a:defRPr>
            </a:lvl7pPr>
            <a:lvl8pPr marL="4876678" lvl="7" indent="-457189" algn="l" defTabSz="457200" rtl="0" eaLnBrk="1" latinLnBrk="0" hangingPunct="1">
              <a:spcBef>
                <a:spcPts val="800"/>
              </a:spcBef>
              <a:spcAft>
                <a:spcPts val="0"/>
              </a:spcAft>
              <a:buClr>
                <a:schemeClr val="tx1"/>
              </a:buClr>
              <a:buSzPts val="1800"/>
              <a:buFont typeface="Arial"/>
              <a:buChar char="○"/>
              <a:defRPr sz="2400" kern="1200" cap="none">
                <a:solidFill>
                  <a:schemeClr val="tx1"/>
                </a:solidFill>
                <a:effectLst/>
                <a:latin typeface="+mn-lt"/>
                <a:ea typeface="+mn-ea"/>
                <a:cs typeface="+mn-cs"/>
              </a:defRPr>
            </a:lvl8pPr>
            <a:lvl9pPr marL="5486263" lvl="8" indent="-457189" algn="l" defTabSz="457200" rtl="0" eaLnBrk="1" latinLnBrk="0" hangingPunct="1">
              <a:spcBef>
                <a:spcPts val="800"/>
              </a:spcBef>
              <a:spcAft>
                <a:spcPts val="800"/>
              </a:spcAft>
              <a:buClr>
                <a:schemeClr val="tx1"/>
              </a:buClr>
              <a:buSzPts val="1800"/>
              <a:buFont typeface="Arial"/>
              <a:buChar char="■"/>
              <a:defRPr sz="2400" kern="1200" cap="none">
                <a:solidFill>
                  <a:schemeClr val="tx1"/>
                </a:solidFill>
                <a:effectLst/>
                <a:latin typeface="+mn-lt"/>
                <a:ea typeface="+mn-ea"/>
                <a:cs typeface="+mn-cs"/>
              </a:defRPr>
            </a:lvl9pPr>
          </a:lstStyle>
          <a:p>
            <a:pPr marL="0" indent="0" algn="ctr">
              <a:buFont typeface="Arial"/>
              <a:buNone/>
            </a:pPr>
            <a:r>
              <a:rPr lang="en-US" sz="1867" b="1" dirty="0">
                <a:latin typeface="Arial" panose="020B0604020202020204" pitchFamily="34" charset="0"/>
                <a:cs typeface="Arial" panose="020B0604020202020204" pitchFamily="34" charset="0"/>
              </a:rPr>
              <a:t>Since 2019 </a:t>
            </a:r>
            <a:endParaRPr lang="en-US" b="1" dirty="0">
              <a:latin typeface="Arial" panose="020B0604020202020204" pitchFamily="34" charset="0"/>
              <a:cs typeface="Arial" panose="020B0604020202020204" pitchFamily="34" charset="0"/>
            </a:endParaRPr>
          </a:p>
          <a:p>
            <a:pPr marL="0" indent="0">
              <a:buFont typeface="Arial"/>
              <a:buNone/>
            </a:pPr>
            <a:r>
              <a:rPr lang="en-US" sz="2000" dirty="0">
                <a:latin typeface="Arial" panose="020B0604020202020204" pitchFamily="34" charset="0"/>
                <a:cs typeface="Arial" panose="020B0604020202020204" pitchFamily="34" charset="0"/>
              </a:rPr>
              <a:t>150 referrals</a:t>
            </a:r>
          </a:p>
          <a:p>
            <a:pPr marL="0" indent="0">
              <a:buFont typeface="Arial"/>
              <a:buNone/>
            </a:pPr>
            <a:r>
              <a:rPr lang="en-US" sz="2000" dirty="0">
                <a:latin typeface="Arial" panose="020B0604020202020204" pitchFamily="34" charset="0"/>
                <a:cs typeface="Arial" panose="020B0604020202020204" pitchFamily="34" charset="0"/>
              </a:rPr>
              <a:t>56% increase in evaluations</a:t>
            </a:r>
          </a:p>
          <a:p>
            <a:pPr marL="0" indent="0">
              <a:buFont typeface="Arial"/>
              <a:buNone/>
            </a:pPr>
            <a:r>
              <a:rPr lang="en-US" sz="2000" dirty="0">
                <a:latin typeface="Arial" panose="020B0604020202020204" pitchFamily="34" charset="0"/>
                <a:cs typeface="Arial" panose="020B0604020202020204" pitchFamily="34" charset="0"/>
              </a:rPr>
              <a:t>18% increase in listing</a:t>
            </a:r>
          </a:p>
        </p:txBody>
      </p:sp>
    </p:spTree>
    <p:extLst>
      <p:ext uri="{BB962C8B-B14F-4D97-AF65-F5344CB8AC3E}">
        <p14:creationId xmlns:p14="http://schemas.microsoft.com/office/powerpoint/2010/main" val="197150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622579-729E-51BF-78AF-E5E98A24BC62}"/>
              </a:ext>
            </a:extLst>
          </p:cNvPr>
          <p:cNvSpPr>
            <a:spLocks noGrp="1"/>
          </p:cNvSpPr>
          <p:nvPr>
            <p:ph type="title"/>
          </p:nvPr>
        </p:nvSpPr>
        <p:spPr/>
        <p:txBody>
          <a:bodyPr/>
          <a:lstStyle/>
          <a:p>
            <a:r>
              <a:rPr lang="en-US" dirty="0"/>
              <a:t>Conclusions</a:t>
            </a:r>
          </a:p>
        </p:txBody>
      </p:sp>
      <p:sp>
        <p:nvSpPr>
          <p:cNvPr id="7" name="Content Placeholder 6">
            <a:extLst>
              <a:ext uri="{FF2B5EF4-FFF2-40B4-BE49-F238E27FC236}">
                <a16:creationId xmlns:a16="http://schemas.microsoft.com/office/drawing/2014/main" id="{68F96830-F98B-86C3-DE26-71807C9CF605}"/>
              </a:ext>
            </a:extLst>
          </p:cNvPr>
          <p:cNvSpPr>
            <a:spLocks noGrp="1"/>
          </p:cNvSpPr>
          <p:nvPr>
            <p:ph idx="1"/>
          </p:nvPr>
        </p:nvSpPr>
        <p:spPr/>
        <p:txBody>
          <a:bodyPr>
            <a:normAutofit fontScale="92500" lnSpcReduction="20000"/>
          </a:bodyPr>
          <a:lstStyle/>
          <a:p>
            <a:pPr marL="0" indent="0" algn="l">
              <a:buNone/>
            </a:pPr>
            <a:r>
              <a:rPr lang="en-US" b="0" i="0" u="none" strike="noStrike" dirty="0">
                <a:solidFill>
                  <a:srgbClr val="000000"/>
                </a:solidFill>
                <a:effectLst/>
              </a:rPr>
              <a:t>✔️ </a:t>
            </a:r>
            <a:r>
              <a:rPr lang="en-US" dirty="0">
                <a:solidFill>
                  <a:srgbClr val="000000"/>
                </a:solidFill>
              </a:rPr>
              <a:t>Autonomy, beneficence, and non-maleficence are coded into practice in healthcare and transplant, why not justice?</a:t>
            </a:r>
          </a:p>
          <a:p>
            <a:pPr marL="0" indent="0" algn="l">
              <a:buNone/>
            </a:pPr>
            <a:endParaRPr lang="en-US" b="0" i="0" u="none" strike="noStrike" dirty="0">
              <a:solidFill>
                <a:srgbClr val="000000"/>
              </a:solidFill>
              <a:effectLst/>
            </a:endParaRPr>
          </a:p>
          <a:p>
            <a:pPr marL="0" indent="0" algn="l">
              <a:buNone/>
            </a:pPr>
            <a:r>
              <a:rPr lang="en-US" b="0" i="0" u="none" strike="noStrike" dirty="0">
                <a:solidFill>
                  <a:srgbClr val="000000"/>
                </a:solidFill>
                <a:effectLst/>
              </a:rPr>
              <a:t>✔️ Gender, race, and SES disparities are prevalent at every step in the care journey,</a:t>
            </a:r>
            <a:r>
              <a:rPr lang="en-US" dirty="0">
                <a:solidFill>
                  <a:srgbClr val="000000"/>
                </a:solidFill>
              </a:rPr>
              <a:t> and insurance is necessary but not sufficient to fix the problem. </a:t>
            </a:r>
          </a:p>
          <a:p>
            <a:pPr marL="0" indent="0" algn="l">
              <a:buNone/>
            </a:pPr>
            <a:endParaRPr lang="en-US" b="0" i="0" u="none" strike="noStrike" dirty="0">
              <a:solidFill>
                <a:srgbClr val="000000"/>
              </a:solidFill>
              <a:effectLst/>
            </a:endParaRPr>
          </a:p>
          <a:p>
            <a:pPr marL="0" indent="0">
              <a:buNone/>
            </a:pPr>
            <a:r>
              <a:rPr lang="en-US" dirty="0">
                <a:solidFill>
                  <a:srgbClr val="000000"/>
                </a:solidFill>
              </a:rPr>
              <a:t>✔️ Public Perception of Injustice drives a cycle of disengagement that impacts the marginalized and the majority</a:t>
            </a:r>
            <a:r>
              <a:rPr lang="en-US" b="1" dirty="0">
                <a:solidFill>
                  <a:srgbClr val="000000"/>
                </a:solidFill>
              </a:rPr>
              <a:t>. </a:t>
            </a:r>
            <a:endParaRPr lang="en-US" b="0" i="0" u="none" strike="noStrike" dirty="0">
              <a:solidFill>
                <a:srgbClr val="000000"/>
              </a:solidFill>
              <a:effectLst/>
            </a:endParaRPr>
          </a:p>
          <a:p>
            <a:pPr marL="0" indent="0" algn="l">
              <a:buNone/>
            </a:pPr>
            <a:endParaRPr lang="en-US" b="0" i="0" u="none" strike="noStrike" dirty="0">
              <a:solidFill>
                <a:srgbClr val="000000"/>
              </a:solidFill>
              <a:effectLst/>
            </a:endParaRPr>
          </a:p>
          <a:p>
            <a:pPr marL="0" indent="0" algn="l">
              <a:buNone/>
            </a:pPr>
            <a:r>
              <a:rPr lang="en-US" b="0" i="0" u="none" strike="noStrike" dirty="0">
                <a:solidFill>
                  <a:srgbClr val="000000"/>
                </a:solidFill>
                <a:effectLst/>
              </a:rPr>
              <a:t>✔️</a:t>
            </a:r>
            <a:r>
              <a:rPr lang="en-US" i="0" u="none" strike="noStrike" dirty="0">
                <a:solidFill>
                  <a:srgbClr val="000000"/>
                </a:solidFill>
                <a:effectLst/>
              </a:rPr>
              <a:t> I imagine a system with smart regulations facilitate community-engaged </a:t>
            </a:r>
            <a:r>
              <a:rPr lang="en-US" dirty="0">
                <a:solidFill>
                  <a:srgbClr val="000000"/>
                </a:solidFill>
              </a:rPr>
              <a:t>solutions.</a:t>
            </a:r>
            <a:endParaRPr lang="en-US" dirty="0"/>
          </a:p>
        </p:txBody>
      </p:sp>
    </p:spTree>
    <p:extLst>
      <p:ext uri="{BB962C8B-B14F-4D97-AF65-F5344CB8AC3E}">
        <p14:creationId xmlns:p14="http://schemas.microsoft.com/office/powerpoint/2010/main" val="314006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D4F041-DDC4-E987-E29C-94C2AA3F6166}"/>
              </a:ext>
            </a:extLst>
          </p:cNvPr>
          <p:cNvSpPr txBox="1"/>
          <p:nvPr/>
        </p:nvSpPr>
        <p:spPr>
          <a:xfrm>
            <a:off x="2975427" y="4688114"/>
            <a:ext cx="1345240" cy="369332"/>
          </a:xfrm>
          <a:prstGeom prst="rect">
            <a:avLst/>
          </a:prstGeom>
          <a:noFill/>
        </p:spPr>
        <p:txBody>
          <a:bodyPr wrap="none" rtlCol="0">
            <a:spAutoFit/>
          </a:bodyPr>
          <a:lstStyle/>
          <a:p>
            <a:r>
              <a:rPr lang="en-US" dirty="0"/>
              <a:t>NIMHD R21</a:t>
            </a:r>
          </a:p>
        </p:txBody>
      </p:sp>
    </p:spTree>
    <p:extLst>
      <p:ext uri="{BB962C8B-B14F-4D97-AF65-F5344CB8AC3E}">
        <p14:creationId xmlns:p14="http://schemas.microsoft.com/office/powerpoint/2010/main" val="1127721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3D black question marks with one yellow question mark">
            <a:extLst>
              <a:ext uri="{FF2B5EF4-FFF2-40B4-BE49-F238E27FC236}">
                <a16:creationId xmlns:a16="http://schemas.microsoft.com/office/drawing/2014/main" id="{C9B595C5-5119-EB4F-34E3-EAF0A70D94F4}"/>
              </a:ext>
            </a:extLst>
          </p:cNvPr>
          <p:cNvPicPr>
            <a:picLocks noChangeAspect="1"/>
          </p:cNvPicPr>
          <p:nvPr/>
        </p:nvPicPr>
        <p:blipFill>
          <a:blip r:embed="rId2">
            <a:alphaModFix amt="60000"/>
          </a:blip>
          <a:srcRect l="28990" r="6122" b="1"/>
          <a:stretch/>
        </p:blipFill>
        <p:spPr>
          <a:xfrm>
            <a:off x="-1" y="10"/>
            <a:ext cx="12192001" cy="6857990"/>
          </a:xfrm>
          <a:prstGeom prst="rect">
            <a:avLst/>
          </a:prstGeom>
        </p:spPr>
      </p:pic>
      <p:sp>
        <p:nvSpPr>
          <p:cNvPr id="2" name="Title 1">
            <a:extLst>
              <a:ext uri="{FF2B5EF4-FFF2-40B4-BE49-F238E27FC236}">
                <a16:creationId xmlns:a16="http://schemas.microsoft.com/office/drawing/2014/main" id="{C244919C-A182-D6A6-24A6-705098787773}"/>
              </a:ext>
            </a:extLst>
          </p:cNvPr>
          <p:cNvSpPr>
            <a:spLocks noGrp="1"/>
          </p:cNvSpPr>
          <p:nvPr>
            <p:ph type="ctrTitle"/>
          </p:nvPr>
        </p:nvSpPr>
        <p:spPr>
          <a:xfrm>
            <a:off x="838200" y="914402"/>
            <a:ext cx="10515600" cy="2985923"/>
          </a:xfrm>
        </p:spPr>
        <p:txBody>
          <a:bodyPr>
            <a:normAutofit/>
          </a:bodyPr>
          <a:lstStyle/>
          <a:p>
            <a:r>
              <a:rPr lang="en-US" sz="5200">
                <a:solidFill>
                  <a:srgbClr val="FFFFFF"/>
                </a:solidFill>
              </a:rPr>
              <a:t>Questions</a:t>
            </a:r>
          </a:p>
        </p:txBody>
      </p:sp>
    </p:spTree>
    <p:extLst>
      <p:ext uri="{BB962C8B-B14F-4D97-AF65-F5344CB8AC3E}">
        <p14:creationId xmlns:p14="http://schemas.microsoft.com/office/powerpoint/2010/main" val="325466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9B4C-FD1F-54B8-A4A3-D5D6A9D0320D}"/>
              </a:ext>
            </a:extLst>
          </p:cNvPr>
          <p:cNvSpPr>
            <a:spLocks noGrp="1"/>
          </p:cNvSpPr>
          <p:nvPr>
            <p:ph type="title"/>
          </p:nvPr>
        </p:nvSpPr>
        <p:spPr/>
        <p:txBody>
          <a:bodyPr/>
          <a:lstStyle/>
          <a:p>
            <a:r>
              <a:rPr lang="en-US"/>
              <a:t> </a:t>
            </a:r>
            <a:endParaRPr lang="en-US" dirty="0"/>
          </a:p>
        </p:txBody>
      </p:sp>
      <p:sp>
        <p:nvSpPr>
          <p:cNvPr id="3" name="Content Placeholder 2">
            <a:extLst>
              <a:ext uri="{FF2B5EF4-FFF2-40B4-BE49-F238E27FC236}">
                <a16:creationId xmlns:a16="http://schemas.microsoft.com/office/drawing/2014/main" id="{9CBEB514-FF90-A50D-EA06-DDD2B51C2ED1}"/>
              </a:ext>
            </a:extLst>
          </p:cNvPr>
          <p:cNvSpPr>
            <a:spLocks noGrp="1"/>
          </p:cNvSpPr>
          <p:nvPr>
            <p:ph idx="1"/>
          </p:nvPr>
        </p:nvSpPr>
        <p:spPr>
          <a:xfrm>
            <a:off x="838200" y="4027714"/>
            <a:ext cx="10515600" cy="1463449"/>
          </a:xfrm>
          <a:ln w="34925">
            <a:solidFill>
              <a:schemeClr val="bg1"/>
            </a:solidFill>
          </a:ln>
        </p:spPr>
        <p:txBody>
          <a:bodyPr>
            <a:normAutofit fontScale="92500" lnSpcReduction="10000"/>
          </a:bodyPr>
          <a:lstStyle/>
          <a:p>
            <a:pPr marL="0" indent="0" algn="ctr">
              <a:buNone/>
            </a:pPr>
            <a:endParaRPr lang="en-US" sz="3600" b="0" i="0" u="none" strike="noStrike" dirty="0">
              <a:solidFill>
                <a:srgbClr val="000000"/>
              </a:solidFill>
              <a:effectLst/>
            </a:endParaRPr>
          </a:p>
          <a:p>
            <a:pPr marL="0" indent="0" algn="ctr">
              <a:buNone/>
            </a:pPr>
            <a:r>
              <a:rPr lang="en-US" sz="3600" b="1" i="0" u="none" strike="noStrike" dirty="0">
                <a:solidFill>
                  <a:srgbClr val="000000"/>
                </a:solidFill>
                <a:effectLst/>
              </a:rPr>
              <a:t>What would it look like if justice were treated as an equal ethical principle in transplantation?</a:t>
            </a:r>
            <a:endParaRPr lang="en-US" sz="3600" b="1" dirty="0"/>
          </a:p>
        </p:txBody>
      </p:sp>
      <p:sp>
        <p:nvSpPr>
          <p:cNvPr id="5" name="TextBox 4">
            <a:extLst>
              <a:ext uri="{FF2B5EF4-FFF2-40B4-BE49-F238E27FC236}">
                <a16:creationId xmlns:a16="http://schemas.microsoft.com/office/drawing/2014/main" id="{5D1CB100-8F09-648B-4014-3F2CE6521F15}"/>
              </a:ext>
            </a:extLst>
          </p:cNvPr>
          <p:cNvSpPr txBox="1"/>
          <p:nvPr/>
        </p:nvSpPr>
        <p:spPr>
          <a:xfrm>
            <a:off x="1774371" y="1690688"/>
            <a:ext cx="8643257" cy="1384995"/>
          </a:xfrm>
          <a:prstGeom prst="rect">
            <a:avLst/>
          </a:prstGeom>
          <a:noFill/>
        </p:spPr>
        <p:txBody>
          <a:bodyPr wrap="square">
            <a:spAutoFit/>
          </a:bodyPr>
          <a:lstStyle/>
          <a:p>
            <a:pPr algn="ctr"/>
            <a:r>
              <a:rPr lang="en-US" sz="2800" b="0" i="0" u="none" strike="noStrike" dirty="0">
                <a:solidFill>
                  <a:srgbClr val="000000"/>
                </a:solidFill>
                <a:effectLst/>
              </a:rPr>
              <a:t>Of the four major ethical principles in transplant</a:t>
            </a:r>
            <a:r>
              <a:rPr lang="en-US" sz="2800" i="0" u="none" strike="noStrike" dirty="0">
                <a:solidFill>
                  <a:srgbClr val="000000"/>
                </a:solidFill>
                <a:effectLst/>
              </a:rPr>
              <a:t>—autonomy, beneficence, non-maleficence, and justice</a:t>
            </a:r>
            <a:r>
              <a:rPr lang="en-US" sz="2800" b="0" i="0" u="none" strike="noStrike" dirty="0">
                <a:solidFill>
                  <a:srgbClr val="000000"/>
                </a:solidFill>
                <a:effectLst/>
              </a:rPr>
              <a:t>—why does </a:t>
            </a:r>
            <a:r>
              <a:rPr lang="en-US" sz="2800" b="1" i="0" strike="noStrike" dirty="0">
                <a:solidFill>
                  <a:srgbClr val="000000"/>
                </a:solidFill>
                <a:effectLst/>
              </a:rPr>
              <a:t>justice</a:t>
            </a:r>
            <a:r>
              <a:rPr lang="en-US" sz="2800" b="0" i="0" u="none" strike="noStrike" dirty="0">
                <a:solidFill>
                  <a:srgbClr val="000000"/>
                </a:solidFill>
                <a:effectLst/>
              </a:rPr>
              <a:t> receive the least attention?</a:t>
            </a:r>
            <a:endParaRPr lang="en-US" sz="2800" dirty="0"/>
          </a:p>
        </p:txBody>
      </p:sp>
    </p:spTree>
    <p:extLst>
      <p:ext uri="{BB962C8B-B14F-4D97-AF65-F5344CB8AC3E}">
        <p14:creationId xmlns:p14="http://schemas.microsoft.com/office/powerpoint/2010/main" val="248573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84BC-C57A-4712-8F5E-7896B8E5D7A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BF28531-148F-E13B-5726-2648C1A659F0}"/>
              </a:ext>
            </a:extLst>
          </p:cNvPr>
          <p:cNvSpPr>
            <a:spLocks noGrp="1"/>
          </p:cNvSpPr>
          <p:nvPr>
            <p:ph idx="1"/>
          </p:nvPr>
        </p:nvSpPr>
        <p:spPr>
          <a:xfrm>
            <a:off x="838200" y="1825625"/>
            <a:ext cx="10366829" cy="4351338"/>
          </a:xfrm>
        </p:spPr>
        <p:txBody>
          <a:bodyPr>
            <a:normAutofit fontScale="92500" lnSpcReduction="20000"/>
          </a:bodyPr>
          <a:lstStyle/>
          <a:p>
            <a:pPr marL="0" indent="0" algn="l">
              <a:buNone/>
            </a:pPr>
            <a:r>
              <a:rPr lang="en-US" b="0" i="0" u="none" strike="noStrike" dirty="0">
                <a:solidFill>
                  <a:srgbClr val="000000"/>
                </a:solidFill>
                <a:effectLst/>
              </a:rPr>
              <a:t>✔️ </a:t>
            </a:r>
            <a:r>
              <a:rPr lang="en-US" b="1" i="0" u="none" strike="noStrike" dirty="0">
                <a:solidFill>
                  <a:srgbClr val="000000"/>
                </a:solidFill>
                <a:effectLst/>
              </a:rPr>
              <a:t>Examine Ethical Principles in Healthcare &amp; Transplantation</a:t>
            </a:r>
            <a:r>
              <a:rPr lang="en-US" b="0" i="0" u="none" strike="noStrike" dirty="0">
                <a:solidFill>
                  <a:srgbClr val="000000"/>
                </a:solidFill>
                <a:effectLst/>
              </a:rPr>
              <a:t> – Identify which principles are embedded in current practice and how justice is overlooked. </a:t>
            </a:r>
          </a:p>
          <a:p>
            <a:pPr marL="0" indent="0" algn="l">
              <a:buNone/>
            </a:pPr>
            <a:endParaRPr lang="en-US" b="0" i="0" u="none" strike="noStrike" dirty="0">
              <a:solidFill>
                <a:srgbClr val="000000"/>
              </a:solidFill>
              <a:effectLst/>
            </a:endParaRPr>
          </a:p>
          <a:p>
            <a:pPr marL="0" indent="0" algn="l">
              <a:buNone/>
            </a:pPr>
            <a:r>
              <a:rPr lang="en-US" b="0" i="0" u="none" strike="noStrike" dirty="0">
                <a:solidFill>
                  <a:srgbClr val="000000"/>
                </a:solidFill>
                <a:effectLst/>
              </a:rPr>
              <a:t>✔️ </a:t>
            </a:r>
            <a:r>
              <a:rPr lang="en-US" b="1" i="0" u="none" strike="noStrike" dirty="0">
                <a:solidFill>
                  <a:srgbClr val="000000"/>
                </a:solidFill>
                <a:effectLst/>
              </a:rPr>
              <a:t>Review Disparities in Liver Transplantation</a:t>
            </a:r>
            <a:r>
              <a:rPr lang="en-US" b="0" i="0" u="none" strike="noStrike" dirty="0">
                <a:solidFill>
                  <a:srgbClr val="000000"/>
                </a:solidFill>
                <a:effectLst/>
              </a:rPr>
              <a:t> – Highlight key inequities in access and outcomes.</a:t>
            </a:r>
          </a:p>
          <a:p>
            <a:pPr marL="0" indent="0" algn="l">
              <a:buNone/>
            </a:pPr>
            <a:endParaRPr lang="en-US" b="0" i="0" u="none" strike="noStrike" dirty="0">
              <a:solidFill>
                <a:srgbClr val="000000"/>
              </a:solidFill>
              <a:effectLst/>
            </a:endParaRPr>
          </a:p>
          <a:p>
            <a:pPr marL="0" indent="0">
              <a:buNone/>
            </a:pPr>
            <a:r>
              <a:rPr lang="en-US" dirty="0">
                <a:solidFill>
                  <a:srgbClr val="000000"/>
                </a:solidFill>
              </a:rPr>
              <a:t>✔️ </a:t>
            </a:r>
            <a:r>
              <a:rPr lang="en-US" b="1" dirty="0">
                <a:solidFill>
                  <a:srgbClr val="000000"/>
                </a:solidFill>
              </a:rPr>
              <a:t>Public Perception of Injustice &amp; Consequences</a:t>
            </a:r>
            <a:r>
              <a:rPr lang="en-US" dirty="0">
                <a:solidFill>
                  <a:srgbClr val="000000"/>
                </a:solidFill>
              </a:rPr>
              <a:t>– Highlight relationship between trust, justice and organ donation.</a:t>
            </a:r>
            <a:endParaRPr lang="en-US" b="0" i="0" u="none" strike="noStrike" dirty="0">
              <a:solidFill>
                <a:srgbClr val="000000"/>
              </a:solidFill>
              <a:effectLst/>
            </a:endParaRPr>
          </a:p>
          <a:p>
            <a:pPr marL="0" indent="0" algn="l">
              <a:buNone/>
            </a:pPr>
            <a:endParaRPr lang="en-US" b="0" i="0" u="none" strike="noStrike" dirty="0">
              <a:solidFill>
                <a:srgbClr val="000000"/>
              </a:solidFill>
              <a:effectLst/>
            </a:endParaRPr>
          </a:p>
          <a:p>
            <a:pPr marL="0" indent="0" algn="l">
              <a:buNone/>
            </a:pPr>
            <a:r>
              <a:rPr lang="en-US" b="0" i="0" u="none" strike="noStrike" dirty="0">
                <a:solidFill>
                  <a:srgbClr val="000000"/>
                </a:solidFill>
                <a:effectLst/>
              </a:rPr>
              <a:t>✔️ </a:t>
            </a:r>
            <a:r>
              <a:rPr lang="en-US" b="1" i="0" u="none" strike="noStrike" dirty="0">
                <a:solidFill>
                  <a:srgbClr val="000000"/>
                </a:solidFill>
                <a:effectLst/>
              </a:rPr>
              <a:t>Reimagine a Just Transplant System</a:t>
            </a:r>
            <a:r>
              <a:rPr lang="en-US" b="0" i="0" u="none" strike="noStrike" dirty="0">
                <a:solidFill>
                  <a:srgbClr val="000000"/>
                </a:solidFill>
                <a:effectLst/>
              </a:rPr>
              <a:t> – Explore how justice can be integrated into transplant policies.</a:t>
            </a:r>
          </a:p>
          <a:p>
            <a:endParaRPr lang="en-US" dirty="0"/>
          </a:p>
        </p:txBody>
      </p:sp>
    </p:spTree>
    <p:extLst>
      <p:ext uri="{BB962C8B-B14F-4D97-AF65-F5344CB8AC3E}">
        <p14:creationId xmlns:p14="http://schemas.microsoft.com/office/powerpoint/2010/main" val="95228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tue of a person holding a sword and scales&#10;&#10;AI-generated content may be incorrect.">
            <a:extLst>
              <a:ext uri="{FF2B5EF4-FFF2-40B4-BE49-F238E27FC236}">
                <a16:creationId xmlns:a16="http://schemas.microsoft.com/office/drawing/2014/main" id="{8FEA6274-E470-803A-7531-AB09C4DDF60F}"/>
              </a:ext>
            </a:extLst>
          </p:cNvPr>
          <p:cNvPicPr>
            <a:picLocks noChangeAspect="1"/>
          </p:cNvPicPr>
          <p:nvPr/>
        </p:nvPicPr>
        <p:blipFill>
          <a:blip r:embed="rId2">
            <a:alphaModFix amt="50000"/>
          </a:blip>
          <a:srcRect t="6814" b="36936"/>
          <a:stretch/>
        </p:blipFill>
        <p:spPr>
          <a:xfrm>
            <a:off x="20" y="1"/>
            <a:ext cx="12191980" cy="6857999"/>
          </a:xfrm>
          <a:prstGeom prst="rect">
            <a:avLst/>
          </a:prstGeom>
        </p:spPr>
      </p:pic>
      <p:sp>
        <p:nvSpPr>
          <p:cNvPr id="2" name="Title 1">
            <a:extLst>
              <a:ext uri="{FF2B5EF4-FFF2-40B4-BE49-F238E27FC236}">
                <a16:creationId xmlns:a16="http://schemas.microsoft.com/office/drawing/2014/main" id="{29468B73-747C-5C98-72B0-99A74886380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i="0" u="none" strike="noStrike" dirty="0">
                <a:solidFill>
                  <a:srgbClr val="FFFFFF"/>
                </a:solidFill>
                <a:effectLst/>
              </a:rPr>
              <a:t>Examine Ethical Principles in Healthcare &amp; Transplantation</a:t>
            </a:r>
            <a:endParaRPr lang="en-US" dirty="0">
              <a:solidFill>
                <a:srgbClr val="FFFFFF"/>
              </a:solidFill>
            </a:endParaRPr>
          </a:p>
        </p:txBody>
      </p:sp>
    </p:spTree>
    <p:extLst>
      <p:ext uri="{BB962C8B-B14F-4D97-AF65-F5344CB8AC3E}">
        <p14:creationId xmlns:p14="http://schemas.microsoft.com/office/powerpoint/2010/main" val="127390492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9D1006-7A9E-EBF5-8516-2C742ADDB01B}"/>
              </a:ext>
            </a:extLst>
          </p:cNvPr>
          <p:cNvSpPr>
            <a:spLocks noGrp="1"/>
          </p:cNvSpPr>
          <p:nvPr>
            <p:ph type="title"/>
          </p:nvPr>
        </p:nvSpPr>
        <p:spPr>
          <a:xfrm>
            <a:off x="836680" y="723899"/>
            <a:ext cx="6002110" cy="1495425"/>
          </a:xfrm>
        </p:spPr>
        <p:txBody>
          <a:bodyPr>
            <a:normAutofit/>
          </a:bodyPr>
          <a:lstStyle/>
          <a:p>
            <a:r>
              <a:rPr lang="en-US" sz="4000"/>
              <a:t>Autonomy</a:t>
            </a:r>
          </a:p>
        </p:txBody>
      </p:sp>
      <p:sp>
        <p:nvSpPr>
          <p:cNvPr id="3" name="Content Placeholder 2">
            <a:extLst>
              <a:ext uri="{FF2B5EF4-FFF2-40B4-BE49-F238E27FC236}">
                <a16:creationId xmlns:a16="http://schemas.microsoft.com/office/drawing/2014/main" id="{4BD2F62D-F2B9-98DD-8B8C-0C41EEBD9008}"/>
              </a:ext>
            </a:extLst>
          </p:cNvPr>
          <p:cNvSpPr>
            <a:spLocks noGrp="1"/>
          </p:cNvSpPr>
          <p:nvPr>
            <p:ph idx="1"/>
          </p:nvPr>
        </p:nvSpPr>
        <p:spPr>
          <a:xfrm>
            <a:off x="598665" y="1955125"/>
            <a:ext cx="6002110" cy="3729034"/>
          </a:xfrm>
        </p:spPr>
        <p:txBody>
          <a:bodyPr>
            <a:normAutofit/>
          </a:bodyPr>
          <a:lstStyle/>
          <a:p>
            <a:pPr marL="0" indent="0">
              <a:buNone/>
            </a:pPr>
            <a:r>
              <a:rPr lang="en-US" sz="2000" i="0" u="none" strike="noStrike" dirty="0">
                <a:effectLst/>
              </a:rPr>
              <a:t>🔹 Patients have the right to make their own medical decisions.</a:t>
            </a:r>
          </a:p>
          <a:p>
            <a:pPr marL="0" indent="0">
              <a:buNone/>
            </a:pPr>
            <a:br>
              <a:rPr lang="en-US" sz="2000" dirty="0"/>
            </a:br>
            <a:r>
              <a:rPr lang="en-US" sz="2000" i="0" u="none" strike="noStrike" dirty="0">
                <a:effectLst/>
              </a:rPr>
              <a:t>🔹 This is codified in informed consent and shared decision-making.</a:t>
            </a:r>
          </a:p>
          <a:p>
            <a:pPr marL="0" indent="0">
              <a:buNone/>
            </a:pPr>
            <a:br>
              <a:rPr lang="en-US" sz="2000" dirty="0"/>
            </a:br>
            <a:r>
              <a:rPr lang="en-US" sz="2000" i="0" u="none" strike="noStrike" dirty="0">
                <a:effectLst/>
              </a:rPr>
              <a:t>🔹 Informed consent laws ensure patients can accept or refuse treatment.</a:t>
            </a:r>
          </a:p>
          <a:p>
            <a:pPr marL="0" indent="0">
              <a:buNone/>
            </a:pPr>
            <a:br>
              <a:rPr lang="en-US" sz="2000" dirty="0"/>
            </a:br>
            <a:r>
              <a:rPr lang="en-US" sz="2000" i="0" u="none" strike="noStrike" dirty="0">
                <a:effectLst/>
              </a:rPr>
              <a:t>🔹 Transplant patients must actively consent to listing and organ offers.</a:t>
            </a:r>
            <a:endParaRPr lang="en-US" sz="2000" dirty="0"/>
          </a:p>
        </p:txBody>
      </p:sp>
      <p:pic>
        <p:nvPicPr>
          <p:cNvPr id="2050" name="Picture 2" descr="Informed Consent in Psychology Research">
            <a:extLst>
              <a:ext uri="{FF2B5EF4-FFF2-40B4-BE49-F238E27FC236}">
                <a16:creationId xmlns:a16="http://schemas.microsoft.com/office/drawing/2014/main" id="{39AB9460-943F-36B5-BAFC-013F8BF56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39" r="46267"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754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7A3513-76B1-CAA6-C347-59957CCC16BD}"/>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i="0" u="none" strike="noStrike">
                <a:effectLst/>
              </a:rPr>
              <a:t>Non-Maleficence</a:t>
            </a:r>
            <a:endParaRPr lang="en-US" sz="4000"/>
          </a:p>
        </p:txBody>
      </p:sp>
      <p:sp>
        <p:nvSpPr>
          <p:cNvPr id="5" name="Content Placeholder 5">
            <a:extLst>
              <a:ext uri="{FF2B5EF4-FFF2-40B4-BE49-F238E27FC236}">
                <a16:creationId xmlns:a16="http://schemas.microsoft.com/office/drawing/2014/main" id="{48DA3883-4785-11F7-A23F-5383B19AFEE4}"/>
              </a:ext>
            </a:extLst>
          </p:cNvPr>
          <p:cNvSpPr>
            <a:spLocks noGrp="1"/>
          </p:cNvSpPr>
          <p:nvPr>
            <p:ph sz="half" idx="1"/>
          </p:nvPr>
        </p:nvSpPr>
        <p:spPr>
          <a:xfrm>
            <a:off x="838200" y="1848165"/>
            <a:ext cx="5635171" cy="4303464"/>
          </a:xfrm>
        </p:spPr>
        <p:txBody>
          <a:bodyPr vert="horz" lIns="91440" tIns="45720" rIns="91440" bIns="45720" rtlCol="0">
            <a:normAutofit/>
          </a:bodyPr>
          <a:lstStyle/>
          <a:p>
            <a:pPr marL="0" indent="0">
              <a:buNone/>
            </a:pPr>
            <a:r>
              <a:rPr lang="en-US" sz="2000" i="0" u="none" strike="noStrike" dirty="0">
                <a:effectLst/>
              </a:rPr>
              <a:t>🔹 Non-maleficence is embedded in patient safety policies to prevent harm.</a:t>
            </a:r>
          </a:p>
          <a:p>
            <a:pPr marL="0" indent="0">
              <a:buNone/>
            </a:pPr>
            <a:br>
              <a:rPr lang="en-US" sz="2000" dirty="0"/>
            </a:br>
            <a:r>
              <a:rPr lang="en-US" sz="2000" i="0" u="none" strike="noStrike" dirty="0">
                <a:effectLst/>
              </a:rPr>
              <a:t>🔹 Institutions implement safeguards such as infection control, medication safety checks, and surgical protocols.</a:t>
            </a:r>
          </a:p>
          <a:p>
            <a:pPr marL="0" indent="0">
              <a:buNone/>
            </a:pPr>
            <a:br>
              <a:rPr lang="en-US" sz="2000" dirty="0"/>
            </a:br>
            <a:r>
              <a:rPr lang="en-US" sz="2000" i="0" u="none" strike="noStrike" dirty="0">
                <a:effectLst/>
              </a:rPr>
              <a:t>🔹 The MELD scoring system ensures the sickest patients receive transplants first, minimizing harm from delays.</a:t>
            </a:r>
          </a:p>
          <a:p>
            <a:pPr marL="0" indent="0">
              <a:buNone/>
            </a:pPr>
            <a:br>
              <a:rPr lang="en-US" sz="1700" dirty="0"/>
            </a:br>
            <a:r>
              <a:rPr lang="en-US" sz="1700" i="0" u="none" strike="noStrike" dirty="0">
                <a:effectLst/>
              </a:rPr>
              <a:t>.</a:t>
            </a:r>
            <a:endParaRPr lang="en-US" sz="1700" dirty="0"/>
          </a:p>
        </p:txBody>
      </p:sp>
      <p:pic>
        <p:nvPicPr>
          <p:cNvPr id="6146" name="Picture 2" descr="The 'Do No Harm' principle: So simple? So easy to misunderstand! &gt; Oxford  Global Society">
            <a:extLst>
              <a:ext uri="{FF2B5EF4-FFF2-40B4-BE49-F238E27FC236}">
                <a16:creationId xmlns:a16="http://schemas.microsoft.com/office/drawing/2014/main" id="{BCF61EF8-D333-88F0-8BA0-51C0227F5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12" r="-2" b="-2"/>
          <a:stretch/>
        </p:blipFill>
        <p:spPr bwMode="auto">
          <a:xfrm>
            <a:off x="7445828" y="1637936"/>
            <a:ext cx="4152774" cy="375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668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Rectangle 105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F3C12-2BAA-4AA0-306A-64ED5A0863D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i="0" u="none" strike="noStrike">
                <a:effectLst/>
              </a:rPr>
              <a:t>Beneficence</a:t>
            </a:r>
            <a:endParaRPr lang="en-US" sz="4000"/>
          </a:p>
        </p:txBody>
      </p:sp>
      <p:sp>
        <p:nvSpPr>
          <p:cNvPr id="3" name="Content Placeholder 2">
            <a:extLst>
              <a:ext uri="{FF2B5EF4-FFF2-40B4-BE49-F238E27FC236}">
                <a16:creationId xmlns:a16="http://schemas.microsoft.com/office/drawing/2014/main" id="{A6D64A96-4C6C-59F4-EE1B-D5ECBEBF447E}"/>
              </a:ext>
            </a:extLst>
          </p:cNvPr>
          <p:cNvSpPr>
            <a:spLocks noGrp="1"/>
          </p:cNvSpPr>
          <p:nvPr>
            <p:ph sz="half" idx="1"/>
          </p:nvPr>
        </p:nvSpPr>
        <p:spPr>
          <a:xfrm>
            <a:off x="598665" y="2013182"/>
            <a:ext cx="6002110" cy="3729034"/>
          </a:xfrm>
        </p:spPr>
        <p:txBody>
          <a:bodyPr vert="horz" lIns="91440" tIns="45720" rIns="91440" bIns="45720" rtlCol="0">
            <a:normAutofit/>
          </a:bodyPr>
          <a:lstStyle/>
          <a:p>
            <a:endParaRPr lang="en-US" sz="2000" i="0" u="none" strike="noStrike" dirty="0">
              <a:effectLst/>
            </a:endParaRPr>
          </a:p>
          <a:p>
            <a:pPr marL="0" indent="0">
              <a:buNone/>
            </a:pPr>
            <a:r>
              <a:rPr lang="en-US" sz="2000" i="0" u="none" strike="noStrike" dirty="0">
                <a:effectLst/>
              </a:rPr>
              <a:t>🔹 The obligation to act in the patient’s best interest is embedded in medical training and guidelines.</a:t>
            </a:r>
          </a:p>
          <a:p>
            <a:pPr marL="0" indent="0">
              <a:buNone/>
            </a:pPr>
            <a:br>
              <a:rPr lang="en-US" sz="2000" i="0" u="none" strike="noStrike" dirty="0">
                <a:effectLst/>
              </a:rPr>
            </a:br>
            <a:r>
              <a:rPr lang="en-US" sz="2000" i="0" u="none" strike="noStrike" dirty="0">
                <a:effectLst/>
              </a:rPr>
              <a:t>🔹 Evidence-based treatment protocols guide the management of chronic diseases, infections, and cancer.</a:t>
            </a:r>
          </a:p>
          <a:p>
            <a:pPr marL="0" indent="0">
              <a:buNone/>
            </a:pPr>
            <a:br>
              <a:rPr lang="en-US" sz="2000" i="0" u="none" strike="noStrike" dirty="0">
                <a:effectLst/>
              </a:rPr>
            </a:br>
            <a:r>
              <a:rPr lang="en-US" sz="2000" i="0" u="none" strike="noStrike" dirty="0">
                <a:effectLst/>
              </a:rPr>
              <a:t>🔹 In transplant, listing criteria ensure that transplantation optimizes survival.</a:t>
            </a:r>
          </a:p>
          <a:p>
            <a:endParaRPr lang="en-US" sz="2000" dirty="0"/>
          </a:p>
        </p:txBody>
      </p:sp>
      <p:pic>
        <p:nvPicPr>
          <p:cNvPr id="1028" name="Picture 4" descr="Hippocratic or Hypocritical Oath">
            <a:extLst>
              <a:ext uri="{FF2B5EF4-FFF2-40B4-BE49-F238E27FC236}">
                <a16:creationId xmlns:a16="http://schemas.microsoft.com/office/drawing/2014/main" id="{CAEF227D-4DB9-F67A-ED77-0FDF73735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10"/>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9373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1"/>
</p:tagLst>
</file>

<file path=ppt/tags/tag2.xml><?xml version="1.0" encoding="utf-8"?>
<p:tagLst xmlns:a="http://schemas.openxmlformats.org/drawingml/2006/main" xmlns:r="http://schemas.openxmlformats.org/officeDocument/2006/relationships" xmlns:p="http://schemas.openxmlformats.org/presentationml/2006/main">
  <p:tag name="AS_UNIQUEID" val="82"/>
</p:tagLst>
</file>

<file path=ppt/tags/tag3.xml><?xml version="1.0" encoding="utf-8"?>
<p:tagLst xmlns:a="http://schemas.openxmlformats.org/drawingml/2006/main" xmlns:r="http://schemas.openxmlformats.org/officeDocument/2006/relationships" xmlns:p="http://schemas.openxmlformats.org/presentationml/2006/main">
  <p:tag name="AS_UNIQUEID" val="83"/>
</p:tagLst>
</file>

<file path=ppt/tags/tag4.xml><?xml version="1.0" encoding="utf-8"?>
<p:tagLst xmlns:a="http://schemas.openxmlformats.org/drawingml/2006/main" xmlns:r="http://schemas.openxmlformats.org/officeDocument/2006/relationships" xmlns:p="http://schemas.openxmlformats.org/presentationml/2006/main">
  <p:tag name="AS_UNIQUEID" val="84"/>
</p:tagLst>
</file>

<file path=ppt/tags/tag5.xml><?xml version="1.0" encoding="utf-8"?>
<p:tagLst xmlns:a="http://schemas.openxmlformats.org/drawingml/2006/main" xmlns:r="http://schemas.openxmlformats.org/officeDocument/2006/relationships" xmlns:p="http://schemas.openxmlformats.org/presentationml/2006/main">
  <p:tag name="AS_UNIQUEID" val="88"/>
</p:tagLst>
</file>

<file path=ppt/tags/tag6.xml><?xml version="1.0" encoding="utf-8"?>
<p:tagLst xmlns:a="http://schemas.openxmlformats.org/drawingml/2006/main" xmlns:r="http://schemas.openxmlformats.org/officeDocument/2006/relationships" xmlns:p="http://schemas.openxmlformats.org/presentationml/2006/main">
  <p:tag name="AS_UNIQUEID" val="89"/>
</p:tagLst>
</file>

<file path=ppt/tags/tag7.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27f7f0-9dc2-4073-9b1c-de72c66749e8">
      <Terms xmlns="http://schemas.microsoft.com/office/infopath/2007/PartnerControls"/>
    </lcf76f155ced4ddcb4097134ff3c332f>
    <TaxCatchAll xmlns="1bc187ed-7553-4b24-901c-d9d1a9c37bb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235656ADBB18499057F111C9C955AB" ma:contentTypeVersion="15" ma:contentTypeDescription="Create a new document." ma:contentTypeScope="" ma:versionID="41e0a4cc7395b856f3e93e752e606521">
  <xsd:schema xmlns:xsd="http://www.w3.org/2001/XMLSchema" xmlns:xs="http://www.w3.org/2001/XMLSchema" xmlns:p="http://schemas.microsoft.com/office/2006/metadata/properties" xmlns:ns2="7827f7f0-9dc2-4073-9b1c-de72c66749e8" xmlns:ns3="1bc187ed-7553-4b24-901c-d9d1a9c37bb5" targetNamespace="http://schemas.microsoft.com/office/2006/metadata/properties" ma:root="true" ma:fieldsID="f5005800d1d3b7939b42795e5d0233b4" ns2:_="" ns3:_="">
    <xsd:import namespace="7827f7f0-9dc2-4073-9b1c-de72c66749e8"/>
    <xsd:import namespace="1bc187ed-7553-4b24-901c-d9d1a9c37bb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7f7f0-9dc2-4073-9b1c-de72c66749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ec0a79-46cb-4568-9b1b-2d720bd3207c"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c187ed-7553-4b24-901c-d9d1a9c37bb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098c805-ee98-4c62-9713-5191759e9e71}" ma:internalName="TaxCatchAll" ma:showField="CatchAllData" ma:web="1bc187ed-7553-4b24-901c-d9d1a9c37b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4BD98B-9456-4737-A653-D66260303693}">
  <ds:schemaRefs>
    <ds:schemaRef ds:uri="http://www.w3.org/XML/1998/namespace"/>
    <ds:schemaRef ds:uri="http://purl.org/dc/dcmitype/"/>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AC2026B-3375-45FB-8E9E-05B3EBAFB479}"/>
</file>

<file path=customXml/itemProps3.xml><?xml version="1.0" encoding="utf-8"?>
<ds:datastoreItem xmlns:ds="http://schemas.openxmlformats.org/officeDocument/2006/customXml" ds:itemID="{814CA390-86D2-46A7-BA2B-6AEED93C39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5895</TotalTime>
  <Words>3814</Words>
  <Application>Microsoft Office PowerPoint</Application>
  <PresentationFormat>Widescreen</PresentationFormat>
  <Paragraphs>367</Paragraphs>
  <Slides>38</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vt:lpstr>
      <vt:lpstr>Aptos Display</vt:lpstr>
      <vt:lpstr>Arial</vt:lpstr>
      <vt:lpstr>ArialMT</vt:lpstr>
      <vt:lpstr>BlinkMacSystemFont</vt:lpstr>
      <vt:lpstr>Calibri</vt:lpstr>
      <vt:lpstr>Cambria</vt:lpstr>
      <vt:lpstr>Fira Sans</vt:lpstr>
      <vt:lpstr>Helvetica</vt:lpstr>
      <vt:lpstr>-webkit-standard</vt:lpstr>
      <vt:lpstr>Office Theme</vt:lpstr>
      <vt:lpstr>What About Justice?</vt:lpstr>
      <vt:lpstr>PowerPoint Presentation</vt:lpstr>
      <vt:lpstr>Ethical Constructs in Transplantation</vt:lpstr>
      <vt:lpstr> </vt:lpstr>
      <vt:lpstr>Objectives</vt:lpstr>
      <vt:lpstr>Examine Ethical Principles in Healthcare &amp; Transplantation</vt:lpstr>
      <vt:lpstr>Autonomy</vt:lpstr>
      <vt:lpstr>Non-Maleficence</vt:lpstr>
      <vt:lpstr>Beneficence</vt:lpstr>
      <vt:lpstr>What About Justice?</vt:lpstr>
      <vt:lpstr>Justice</vt:lpstr>
      <vt:lpstr>Without Justice There is Inequality</vt:lpstr>
      <vt:lpstr>Review Disparities in Liver Transplantation </vt:lpstr>
      <vt:lpstr>Burden of Cirrhosis</vt:lpstr>
      <vt:lpstr>High Mortality from ESLD</vt:lpstr>
      <vt:lpstr>More LT but Large Waitlist</vt:lpstr>
      <vt:lpstr>PowerPoint Presentation</vt:lpstr>
      <vt:lpstr>Gender Disparities Along the LT Care Cascade</vt:lpstr>
      <vt:lpstr>Timeline for Disparities in LT for Women</vt:lpstr>
      <vt:lpstr>Racial and SES Disparities Along the LT Care Cascade at IU</vt:lpstr>
      <vt:lpstr>PowerPoint Presentation</vt:lpstr>
      <vt:lpstr>Area-level income associated with LT even with access to universal health care</vt:lpstr>
      <vt:lpstr>Public Perception of Injustice &amp; Consequences</vt:lpstr>
      <vt:lpstr>The Public Doesn’t Trust Us to be Just</vt:lpstr>
      <vt:lpstr>Why Is Trust Important in Organ Allocation? </vt:lpstr>
      <vt:lpstr>Justice Trust Cycle</vt:lpstr>
      <vt:lpstr>Perceived Inequity Predicts Likelihood to Donate</vt:lpstr>
      <vt:lpstr>Medical distrust associated with intention to donate</vt:lpstr>
      <vt:lpstr> Reimagine a Just Transplant System </vt:lpstr>
      <vt:lpstr>Pragmatic WishlistIN LT</vt:lpstr>
      <vt:lpstr>National Transplant Equity Metrics</vt:lpstr>
      <vt:lpstr>National Quality Metric Example</vt:lpstr>
      <vt:lpstr>LT-CARE (Liver Transplant-Community Access for Referral Equity) Pilot Study </vt:lpstr>
      <vt:lpstr>Social Need Screening and Intervention</vt:lpstr>
      <vt:lpstr>African American Transplant Access Program</vt:lpstr>
      <vt:lpstr>Conclusions</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Nephew, Lauren D</dc:creator>
  <cp:lastModifiedBy>Oliver, Nicolas J.</cp:lastModifiedBy>
  <cp:revision>12</cp:revision>
  <dcterms:created xsi:type="dcterms:W3CDTF">2025-02-08T22:50:42Z</dcterms:created>
  <dcterms:modified xsi:type="dcterms:W3CDTF">2025-03-13T19:16:03Z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0x010100FE235656ADBB18499057F111C9C955AB</vt:lpwstr>
  </property>
</Properties>
</file>