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4937" r:id="rId2"/>
    <p:sldMasterId id="2147485377" r:id="rId3"/>
  </p:sldMasterIdLst>
  <p:notesMasterIdLst>
    <p:notesMasterId r:id="rId25"/>
  </p:notesMasterIdLst>
  <p:handoutMasterIdLst>
    <p:handoutMasterId r:id="rId26"/>
  </p:handoutMasterIdLst>
  <p:sldIdLst>
    <p:sldId id="761" r:id="rId4"/>
    <p:sldId id="748" r:id="rId5"/>
    <p:sldId id="773" r:id="rId6"/>
    <p:sldId id="831" r:id="rId7"/>
    <p:sldId id="840" r:id="rId8"/>
    <p:sldId id="832" r:id="rId9"/>
    <p:sldId id="833" r:id="rId10"/>
    <p:sldId id="845" r:id="rId11"/>
    <p:sldId id="834" r:id="rId12"/>
    <p:sldId id="835" r:id="rId13"/>
    <p:sldId id="836" r:id="rId14"/>
    <p:sldId id="837" r:id="rId15"/>
    <p:sldId id="844" r:id="rId16"/>
    <p:sldId id="839" r:id="rId17"/>
    <p:sldId id="841" r:id="rId18"/>
    <p:sldId id="846" r:id="rId19"/>
    <p:sldId id="847" r:id="rId20"/>
    <p:sldId id="848" r:id="rId21"/>
    <p:sldId id="849" r:id="rId22"/>
    <p:sldId id="842" r:id="rId23"/>
    <p:sldId id="843" r:id="rId24"/>
  </p:sldIdLst>
  <p:sldSz cx="12192000" cy="6858000"/>
  <p:notesSz cx="9601200" cy="73152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480" userDrawn="1">
          <p15:clr>
            <a:srgbClr val="A4A3A4"/>
          </p15:clr>
        </p15:guide>
        <p15:guide id="2" pos="7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chwartz, Peter H." initials="PH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0"/>
      </p:ext>
    </p:extLst>
  </p:showPr>
  <p:clrMru>
    <a:srgbClr val="005B94"/>
    <a:srgbClr val="ADA7A4"/>
    <a:srgbClr val="FFFFFF"/>
    <a:srgbClr val="333736"/>
    <a:srgbClr val="EFF0F0"/>
    <a:srgbClr val="333637"/>
    <a:srgbClr val="867D78"/>
    <a:srgbClr val="FEC5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7102" autoAdjust="0"/>
    <p:restoredTop sz="86395"/>
  </p:normalViewPr>
  <p:slideViewPr>
    <p:cSldViewPr>
      <p:cViewPr varScale="1">
        <p:scale>
          <a:sx n="110" d="100"/>
          <a:sy n="110" d="100"/>
        </p:scale>
        <p:origin x="440" y="168"/>
      </p:cViewPr>
      <p:guideLst>
        <p:guide orient="horz" pos="480"/>
        <p:guide pos="7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6" d="100"/>
        <a:sy n="10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365125"/>
          </a:xfrm>
          <a:prstGeom prst="rect">
            <a:avLst/>
          </a:prstGeom>
        </p:spPr>
        <p:txBody>
          <a:bodyPr vert="horz" lIns="95747" tIns="47873" rIns="95747" bIns="47873" rtlCol="0"/>
          <a:lstStyle>
            <a:lvl1pPr algn="l" eaLnBrk="1" hangingPunct="1">
              <a:defRPr sz="1300">
                <a:latin typeface="Arial" pitchFamily="34" charset="0"/>
                <a:ea typeface="ＭＳ Ｐゴシック" charset="-128"/>
                <a:cs typeface="+mn-cs"/>
              </a:defRPr>
            </a:lvl1pPr>
          </a:lstStyle>
          <a:p>
            <a:pPr>
              <a:defRPr/>
            </a:pPr>
            <a:endParaRPr lang="en-US"/>
          </a:p>
        </p:txBody>
      </p:sp>
      <p:sp>
        <p:nvSpPr>
          <p:cNvPr id="3" name="Date Placeholder 2"/>
          <p:cNvSpPr>
            <a:spLocks noGrp="1"/>
          </p:cNvSpPr>
          <p:nvPr>
            <p:ph type="dt" sz="quarter" idx="1"/>
          </p:nvPr>
        </p:nvSpPr>
        <p:spPr>
          <a:xfrm>
            <a:off x="5438775" y="0"/>
            <a:ext cx="4160838" cy="365125"/>
          </a:xfrm>
          <a:prstGeom prst="rect">
            <a:avLst/>
          </a:prstGeom>
        </p:spPr>
        <p:txBody>
          <a:bodyPr vert="horz" wrap="square" lIns="95747" tIns="47873" rIns="95747" bIns="47873" numCol="1" anchor="t" anchorCtr="0" compatLnSpc="1">
            <a:prstTxWarp prst="textNoShape">
              <a:avLst/>
            </a:prstTxWarp>
          </a:bodyPr>
          <a:lstStyle>
            <a:lvl1pPr algn="r" eaLnBrk="1" hangingPunct="1">
              <a:defRPr sz="1300">
                <a:latin typeface="Arial" charset="0"/>
                <a:ea typeface="ＭＳ Ｐゴシック" charset="-128"/>
              </a:defRPr>
            </a:lvl1pPr>
          </a:lstStyle>
          <a:p>
            <a:pPr>
              <a:defRPr/>
            </a:pPr>
            <a:fld id="{4BB312BA-51CE-E84C-A145-9D9A0C341EA1}" type="datetimeFigureOut">
              <a:rPr lang="en-US" altLang="x-none"/>
              <a:pPr>
                <a:defRPr/>
              </a:pPr>
              <a:t>5/23/24</a:t>
            </a:fld>
            <a:endParaRPr lang="en-US" altLang="x-none"/>
          </a:p>
        </p:txBody>
      </p:sp>
      <p:sp>
        <p:nvSpPr>
          <p:cNvPr id="4" name="Footer Placeholder 3"/>
          <p:cNvSpPr>
            <a:spLocks noGrp="1"/>
          </p:cNvSpPr>
          <p:nvPr>
            <p:ph type="ftr" sz="quarter" idx="2"/>
          </p:nvPr>
        </p:nvSpPr>
        <p:spPr>
          <a:xfrm>
            <a:off x="0" y="6946900"/>
            <a:ext cx="4160838" cy="366713"/>
          </a:xfrm>
          <a:prstGeom prst="rect">
            <a:avLst/>
          </a:prstGeom>
        </p:spPr>
        <p:txBody>
          <a:bodyPr vert="horz" lIns="95747" tIns="47873" rIns="95747" bIns="47873" rtlCol="0" anchor="b"/>
          <a:lstStyle>
            <a:lvl1pPr algn="l" eaLnBrk="1" hangingPunct="1">
              <a:defRPr sz="1300">
                <a:latin typeface="Arial" pitchFamily="34" charset="0"/>
                <a:ea typeface="ＭＳ Ｐゴシック" charset="-128"/>
                <a:cs typeface="+mn-cs"/>
              </a:defRPr>
            </a:lvl1pPr>
          </a:lstStyle>
          <a:p>
            <a:pPr>
              <a:defRPr/>
            </a:pPr>
            <a:endParaRPr lang="en-US"/>
          </a:p>
        </p:txBody>
      </p:sp>
      <p:sp>
        <p:nvSpPr>
          <p:cNvPr id="5" name="Slide Number Placeholder 4"/>
          <p:cNvSpPr>
            <a:spLocks noGrp="1"/>
          </p:cNvSpPr>
          <p:nvPr>
            <p:ph type="sldNum" sz="quarter" idx="3"/>
          </p:nvPr>
        </p:nvSpPr>
        <p:spPr>
          <a:xfrm>
            <a:off x="5438775" y="6946900"/>
            <a:ext cx="4160838" cy="366713"/>
          </a:xfrm>
          <a:prstGeom prst="rect">
            <a:avLst/>
          </a:prstGeom>
        </p:spPr>
        <p:txBody>
          <a:bodyPr vert="horz" wrap="square" lIns="95747" tIns="47873" rIns="95747" bIns="47873" numCol="1" anchor="b" anchorCtr="0" compatLnSpc="1">
            <a:prstTxWarp prst="textNoShape">
              <a:avLst/>
            </a:prstTxWarp>
          </a:bodyPr>
          <a:lstStyle>
            <a:lvl1pPr algn="r" eaLnBrk="1" hangingPunct="1">
              <a:defRPr sz="1300">
                <a:latin typeface="Arial" panose="020B0604020202020204" pitchFamily="34" charset="0"/>
                <a:ea typeface="ＭＳ Ｐゴシック" panose="020B0600070205080204" pitchFamily="34" charset="-128"/>
              </a:defRPr>
            </a:lvl1pPr>
          </a:lstStyle>
          <a:p>
            <a:pPr>
              <a:defRPr/>
            </a:pPr>
            <a:fld id="{0E35EFE1-468A-8842-BB5F-AC9112C70AE1}" type="slidenum">
              <a:rPr lang="en-US" altLang="en-US"/>
              <a:pPr>
                <a:defRPr/>
              </a:pPr>
              <a:t>‹#›</a:t>
            </a:fld>
            <a:endParaRPr lang="en-US" altLang="en-US"/>
          </a:p>
        </p:txBody>
      </p:sp>
    </p:spTree>
    <p:extLst>
      <p:ext uri="{BB962C8B-B14F-4D97-AF65-F5344CB8AC3E}">
        <p14:creationId xmlns:p14="http://schemas.microsoft.com/office/powerpoint/2010/main" val="35943976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365125"/>
          </a:xfrm>
          <a:prstGeom prst="rect">
            <a:avLst/>
          </a:prstGeom>
        </p:spPr>
        <p:txBody>
          <a:bodyPr vert="horz" lIns="95747" tIns="47873" rIns="95747" bIns="47873" rtlCol="0"/>
          <a:lstStyle>
            <a:lvl1pPr algn="l" eaLnBrk="1" fontAlgn="auto" hangingPunct="1">
              <a:spcBef>
                <a:spcPts val="0"/>
              </a:spcBef>
              <a:spcAft>
                <a:spcPts val="0"/>
              </a:spcAft>
              <a:defRPr sz="1300">
                <a:latin typeface="+mn-lt"/>
                <a:ea typeface="+mn-ea"/>
                <a:cs typeface="+mn-cs"/>
              </a:defRPr>
            </a:lvl1pPr>
          </a:lstStyle>
          <a:p>
            <a:pPr>
              <a:defRPr/>
            </a:pPr>
            <a:endParaRPr lang="en-US"/>
          </a:p>
        </p:txBody>
      </p:sp>
      <p:sp>
        <p:nvSpPr>
          <p:cNvPr id="3" name="Date Placeholder 2"/>
          <p:cNvSpPr>
            <a:spLocks noGrp="1"/>
          </p:cNvSpPr>
          <p:nvPr>
            <p:ph type="dt" idx="1"/>
          </p:nvPr>
        </p:nvSpPr>
        <p:spPr>
          <a:xfrm>
            <a:off x="5438775" y="0"/>
            <a:ext cx="4160838" cy="365125"/>
          </a:xfrm>
          <a:prstGeom prst="rect">
            <a:avLst/>
          </a:prstGeom>
        </p:spPr>
        <p:txBody>
          <a:bodyPr vert="horz" wrap="square" lIns="95747" tIns="47873" rIns="95747" bIns="47873" numCol="1" anchor="t" anchorCtr="0" compatLnSpc="1">
            <a:prstTxWarp prst="textNoShape">
              <a:avLst/>
            </a:prstTxWarp>
          </a:bodyPr>
          <a:lstStyle>
            <a:lvl1pPr algn="r" eaLnBrk="1" hangingPunct="1">
              <a:defRPr sz="1300">
                <a:latin typeface="Calibri" charset="0"/>
                <a:ea typeface="ＭＳ Ｐゴシック" charset="-128"/>
              </a:defRPr>
            </a:lvl1pPr>
          </a:lstStyle>
          <a:p>
            <a:pPr>
              <a:defRPr/>
            </a:pPr>
            <a:fld id="{2E569EE4-817A-D74D-87F6-8DA448FA2C93}" type="datetimeFigureOut">
              <a:rPr lang="en-US" altLang="x-none"/>
              <a:pPr>
                <a:defRPr/>
              </a:pPr>
              <a:t>5/23/24</a:t>
            </a:fld>
            <a:endParaRPr lang="en-US" altLang="x-none"/>
          </a:p>
        </p:txBody>
      </p:sp>
      <p:sp>
        <p:nvSpPr>
          <p:cNvPr id="4" name="Slide Image Placeholder 3"/>
          <p:cNvSpPr>
            <a:spLocks noGrp="1" noRot="1" noChangeAspect="1"/>
          </p:cNvSpPr>
          <p:nvPr>
            <p:ph type="sldImg" idx="2"/>
          </p:nvPr>
        </p:nvSpPr>
        <p:spPr>
          <a:xfrm>
            <a:off x="2362200" y="547688"/>
            <a:ext cx="4876800" cy="2743200"/>
          </a:xfrm>
          <a:prstGeom prst="rect">
            <a:avLst/>
          </a:prstGeom>
          <a:noFill/>
          <a:ln w="12700">
            <a:solidFill>
              <a:prstClr val="black"/>
            </a:solidFill>
          </a:ln>
        </p:spPr>
        <p:txBody>
          <a:bodyPr vert="horz" lIns="95747" tIns="47873" rIns="95747" bIns="47873" rtlCol="0" anchor="ctr"/>
          <a:lstStyle/>
          <a:p>
            <a:pPr lvl="0"/>
            <a:endParaRPr lang="en-US" noProof="0" dirty="0"/>
          </a:p>
        </p:txBody>
      </p:sp>
      <p:sp>
        <p:nvSpPr>
          <p:cNvPr id="5" name="Notes Placeholder 4"/>
          <p:cNvSpPr>
            <a:spLocks noGrp="1"/>
          </p:cNvSpPr>
          <p:nvPr>
            <p:ph type="body" sz="quarter" idx="3"/>
          </p:nvPr>
        </p:nvSpPr>
        <p:spPr>
          <a:xfrm>
            <a:off x="960438" y="3475038"/>
            <a:ext cx="7680325" cy="3290887"/>
          </a:xfrm>
          <a:prstGeom prst="rect">
            <a:avLst/>
          </a:prstGeom>
        </p:spPr>
        <p:txBody>
          <a:bodyPr vert="horz" lIns="95747" tIns="47873" rIns="95747" bIns="47873"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946900"/>
            <a:ext cx="4160838" cy="366713"/>
          </a:xfrm>
          <a:prstGeom prst="rect">
            <a:avLst/>
          </a:prstGeom>
        </p:spPr>
        <p:txBody>
          <a:bodyPr vert="horz" lIns="95747" tIns="47873" rIns="95747" bIns="47873" rtlCol="0" anchor="b"/>
          <a:lstStyle>
            <a:lvl1pPr algn="l" eaLnBrk="1" fontAlgn="auto" hangingPunct="1">
              <a:spcBef>
                <a:spcPts val="0"/>
              </a:spcBef>
              <a:spcAft>
                <a:spcPts val="0"/>
              </a:spcAft>
              <a:defRPr sz="13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5438775" y="6946900"/>
            <a:ext cx="4160838" cy="366713"/>
          </a:xfrm>
          <a:prstGeom prst="rect">
            <a:avLst/>
          </a:prstGeom>
        </p:spPr>
        <p:txBody>
          <a:bodyPr vert="horz" wrap="square" lIns="95747" tIns="47873" rIns="95747" bIns="47873" numCol="1" anchor="b" anchorCtr="0" compatLnSpc="1">
            <a:prstTxWarp prst="textNoShape">
              <a:avLst/>
            </a:prstTxWarp>
          </a:bodyPr>
          <a:lstStyle>
            <a:lvl1pPr algn="r" eaLnBrk="1" hangingPunct="1">
              <a:defRPr sz="1300">
                <a:latin typeface="Calibri" panose="020F0502020204030204" pitchFamily="34" charset="0"/>
                <a:ea typeface="ＭＳ Ｐゴシック" panose="020B0600070205080204" pitchFamily="34" charset="-128"/>
              </a:defRPr>
            </a:lvl1pPr>
          </a:lstStyle>
          <a:p>
            <a:pPr>
              <a:defRPr/>
            </a:pPr>
            <a:fld id="{8B66957A-EE89-5B4B-9D6A-8C54C63001ED}" type="slidenum">
              <a:rPr lang="en-US" altLang="en-US"/>
              <a:pPr>
                <a:defRPr/>
              </a:pPr>
              <a:t>‹#›</a:t>
            </a:fld>
            <a:endParaRPr lang="en-US" altLang="en-US"/>
          </a:p>
        </p:txBody>
      </p:sp>
    </p:spTree>
    <p:extLst>
      <p:ext uri="{BB962C8B-B14F-4D97-AF65-F5344CB8AC3E}">
        <p14:creationId xmlns:p14="http://schemas.microsoft.com/office/powerpoint/2010/main" val="24135147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xfrm>
            <a:off x="2362200" y="547688"/>
            <a:ext cx="4876800" cy="2743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tLang="en-US">
              <a:ea typeface="ＭＳ Ｐゴシック" charset="-128"/>
            </a:endParaRP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DFAD0D33-4C1E-344F-939C-262A7B603A10}" type="slidenum">
              <a:rPr lang="en-US" altLang="en-US" sz="1300">
                <a:solidFill>
                  <a:srgbClr val="000000"/>
                </a:solidFill>
              </a:rPr>
              <a:pPr>
                <a:spcBef>
                  <a:spcPct val="0"/>
                </a:spcBef>
              </a:pPr>
              <a:t>1</a:t>
            </a:fld>
            <a:endParaRPr lang="en-US" altLang="en-US" sz="130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7AA39889-EBB8-CB42-A71E-9B62E393E0DB}" type="slidenum">
              <a:rPr lang="en-US" altLang="en-US" sz="1300">
                <a:latin typeface="Arial" charset="0"/>
              </a:rPr>
              <a:pPr>
                <a:spcBef>
                  <a:spcPct val="0"/>
                </a:spcBef>
              </a:pPr>
              <a:t>10</a:t>
            </a:fld>
            <a:endParaRPr lang="en-US" altLang="en-US" sz="1300">
              <a:latin typeface="Arial" charset="0"/>
            </a:endParaRPr>
          </a:p>
        </p:txBody>
      </p:sp>
      <p:sp>
        <p:nvSpPr>
          <p:cNvPr id="39939" name="Rectangle 2"/>
          <p:cNvSpPr>
            <a:spLocks noGrp="1" noRot="1" noChangeAspect="1" noChangeArrowheads="1" noTextEdit="1"/>
          </p:cNvSpPr>
          <p:nvPr>
            <p:ph type="sldImg"/>
          </p:nvPr>
        </p:nvSpPr>
        <p:spPr bwMode="auto">
          <a:xfrm>
            <a:off x="2362200" y="547688"/>
            <a:ext cx="4876800" cy="2743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tLang="en-US">
              <a:latin typeface="Arial" charset="0"/>
              <a:ea typeface="ＭＳ Ｐゴシック" charset="-128"/>
            </a:endParaRPr>
          </a:p>
        </p:txBody>
      </p:sp>
    </p:spTree>
    <p:extLst>
      <p:ext uri="{BB962C8B-B14F-4D97-AF65-F5344CB8AC3E}">
        <p14:creationId xmlns:p14="http://schemas.microsoft.com/office/powerpoint/2010/main" val="2316600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7AA39889-EBB8-CB42-A71E-9B62E393E0DB}" type="slidenum">
              <a:rPr lang="en-US" altLang="en-US" sz="1300">
                <a:latin typeface="Arial" charset="0"/>
              </a:rPr>
              <a:pPr>
                <a:spcBef>
                  <a:spcPct val="0"/>
                </a:spcBef>
              </a:pPr>
              <a:t>11</a:t>
            </a:fld>
            <a:endParaRPr lang="en-US" altLang="en-US" sz="1300">
              <a:latin typeface="Arial" charset="0"/>
            </a:endParaRPr>
          </a:p>
        </p:txBody>
      </p:sp>
      <p:sp>
        <p:nvSpPr>
          <p:cNvPr id="39939" name="Rectangle 2"/>
          <p:cNvSpPr>
            <a:spLocks noGrp="1" noRot="1" noChangeAspect="1" noChangeArrowheads="1" noTextEdit="1"/>
          </p:cNvSpPr>
          <p:nvPr>
            <p:ph type="sldImg"/>
          </p:nvPr>
        </p:nvSpPr>
        <p:spPr bwMode="auto">
          <a:xfrm>
            <a:off x="2362200" y="547688"/>
            <a:ext cx="4876800" cy="2743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tLang="en-US">
              <a:latin typeface="Arial" charset="0"/>
              <a:ea typeface="ＭＳ Ｐゴシック" charset="-128"/>
            </a:endParaRPr>
          </a:p>
        </p:txBody>
      </p:sp>
    </p:spTree>
    <p:extLst>
      <p:ext uri="{BB962C8B-B14F-4D97-AF65-F5344CB8AC3E}">
        <p14:creationId xmlns:p14="http://schemas.microsoft.com/office/powerpoint/2010/main" val="3722524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7AA39889-EBB8-CB42-A71E-9B62E393E0DB}" type="slidenum">
              <a:rPr lang="en-US" altLang="en-US" sz="1300">
                <a:latin typeface="Arial" charset="0"/>
              </a:rPr>
              <a:pPr>
                <a:spcBef>
                  <a:spcPct val="0"/>
                </a:spcBef>
              </a:pPr>
              <a:t>12</a:t>
            </a:fld>
            <a:endParaRPr lang="en-US" altLang="en-US" sz="1300">
              <a:latin typeface="Arial" charset="0"/>
            </a:endParaRPr>
          </a:p>
        </p:txBody>
      </p:sp>
      <p:sp>
        <p:nvSpPr>
          <p:cNvPr id="39939" name="Rectangle 2"/>
          <p:cNvSpPr>
            <a:spLocks noGrp="1" noRot="1" noChangeAspect="1" noChangeArrowheads="1" noTextEdit="1"/>
          </p:cNvSpPr>
          <p:nvPr>
            <p:ph type="sldImg"/>
          </p:nvPr>
        </p:nvSpPr>
        <p:spPr bwMode="auto">
          <a:xfrm>
            <a:off x="2362200" y="547688"/>
            <a:ext cx="4876800" cy="2743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tLang="en-US">
              <a:latin typeface="Arial" charset="0"/>
              <a:ea typeface="ＭＳ Ｐゴシック" charset="-128"/>
            </a:endParaRPr>
          </a:p>
        </p:txBody>
      </p:sp>
    </p:spTree>
    <p:extLst>
      <p:ext uri="{BB962C8B-B14F-4D97-AF65-F5344CB8AC3E}">
        <p14:creationId xmlns:p14="http://schemas.microsoft.com/office/powerpoint/2010/main" val="36545803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7AA39889-EBB8-CB42-A71E-9B62E393E0DB}" type="slidenum">
              <a:rPr lang="en-US" altLang="en-US" sz="1300">
                <a:latin typeface="Arial" charset="0"/>
              </a:rPr>
              <a:pPr>
                <a:spcBef>
                  <a:spcPct val="0"/>
                </a:spcBef>
              </a:pPr>
              <a:t>13</a:t>
            </a:fld>
            <a:endParaRPr lang="en-US" altLang="en-US" sz="1300">
              <a:latin typeface="Arial" charset="0"/>
            </a:endParaRPr>
          </a:p>
        </p:txBody>
      </p:sp>
      <p:sp>
        <p:nvSpPr>
          <p:cNvPr id="39939" name="Rectangle 2"/>
          <p:cNvSpPr>
            <a:spLocks noGrp="1" noRot="1" noChangeAspect="1" noChangeArrowheads="1" noTextEdit="1"/>
          </p:cNvSpPr>
          <p:nvPr>
            <p:ph type="sldImg"/>
          </p:nvPr>
        </p:nvSpPr>
        <p:spPr bwMode="auto">
          <a:xfrm>
            <a:off x="2362200" y="547688"/>
            <a:ext cx="4876800" cy="2743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tLang="en-US">
              <a:latin typeface="Arial" charset="0"/>
              <a:ea typeface="ＭＳ Ｐゴシック" charset="-128"/>
            </a:endParaRPr>
          </a:p>
        </p:txBody>
      </p:sp>
    </p:spTree>
    <p:extLst>
      <p:ext uri="{BB962C8B-B14F-4D97-AF65-F5344CB8AC3E}">
        <p14:creationId xmlns:p14="http://schemas.microsoft.com/office/powerpoint/2010/main" val="5023554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7AA39889-EBB8-CB42-A71E-9B62E393E0DB}" type="slidenum">
              <a:rPr lang="en-US" altLang="en-US" sz="1300">
                <a:latin typeface="Arial" charset="0"/>
              </a:rPr>
              <a:pPr>
                <a:spcBef>
                  <a:spcPct val="0"/>
                </a:spcBef>
              </a:pPr>
              <a:t>14</a:t>
            </a:fld>
            <a:endParaRPr lang="en-US" altLang="en-US" sz="1300">
              <a:latin typeface="Arial" charset="0"/>
            </a:endParaRPr>
          </a:p>
        </p:txBody>
      </p:sp>
      <p:sp>
        <p:nvSpPr>
          <p:cNvPr id="39939" name="Rectangle 2"/>
          <p:cNvSpPr>
            <a:spLocks noGrp="1" noRot="1" noChangeAspect="1" noChangeArrowheads="1" noTextEdit="1"/>
          </p:cNvSpPr>
          <p:nvPr>
            <p:ph type="sldImg"/>
          </p:nvPr>
        </p:nvSpPr>
        <p:spPr bwMode="auto">
          <a:xfrm>
            <a:off x="2362200" y="547688"/>
            <a:ext cx="4876800" cy="2743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tLang="en-US">
              <a:latin typeface="Arial" charset="0"/>
              <a:ea typeface="ＭＳ Ｐゴシック" charset="-128"/>
            </a:endParaRPr>
          </a:p>
        </p:txBody>
      </p:sp>
    </p:spTree>
    <p:extLst>
      <p:ext uri="{BB962C8B-B14F-4D97-AF65-F5344CB8AC3E}">
        <p14:creationId xmlns:p14="http://schemas.microsoft.com/office/powerpoint/2010/main" val="31334257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7AA39889-EBB8-CB42-A71E-9B62E393E0DB}" type="slidenum">
              <a:rPr lang="en-US" altLang="en-US" sz="1300">
                <a:latin typeface="Arial" charset="0"/>
              </a:rPr>
              <a:pPr>
                <a:spcBef>
                  <a:spcPct val="0"/>
                </a:spcBef>
              </a:pPr>
              <a:t>15</a:t>
            </a:fld>
            <a:endParaRPr lang="en-US" altLang="en-US" sz="1300">
              <a:latin typeface="Arial" charset="0"/>
            </a:endParaRPr>
          </a:p>
        </p:txBody>
      </p:sp>
      <p:sp>
        <p:nvSpPr>
          <p:cNvPr id="39939" name="Rectangle 2"/>
          <p:cNvSpPr>
            <a:spLocks noGrp="1" noRot="1" noChangeAspect="1" noChangeArrowheads="1" noTextEdit="1"/>
          </p:cNvSpPr>
          <p:nvPr>
            <p:ph type="sldImg"/>
          </p:nvPr>
        </p:nvSpPr>
        <p:spPr bwMode="auto">
          <a:xfrm>
            <a:off x="2362200" y="547688"/>
            <a:ext cx="4876800" cy="2743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tLang="en-US">
              <a:latin typeface="Arial" charset="0"/>
              <a:ea typeface="ＭＳ Ｐゴシック" charset="-128"/>
            </a:endParaRPr>
          </a:p>
        </p:txBody>
      </p:sp>
    </p:spTree>
    <p:extLst>
      <p:ext uri="{BB962C8B-B14F-4D97-AF65-F5344CB8AC3E}">
        <p14:creationId xmlns:p14="http://schemas.microsoft.com/office/powerpoint/2010/main" val="12965004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B66957A-EE89-5B4B-9D6A-8C54C63001ED}" type="slidenum">
              <a:rPr lang="en-US" altLang="en-US" smtClean="0"/>
              <a:pPr>
                <a:defRPr/>
              </a:pPr>
              <a:t>16</a:t>
            </a:fld>
            <a:endParaRPr lang="en-US" altLang="en-US"/>
          </a:p>
        </p:txBody>
      </p:sp>
    </p:spTree>
    <p:extLst>
      <p:ext uri="{BB962C8B-B14F-4D97-AF65-F5344CB8AC3E}">
        <p14:creationId xmlns:p14="http://schemas.microsoft.com/office/powerpoint/2010/main" val="1017988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B66957A-EE89-5B4B-9D6A-8C54C63001ED}" type="slidenum">
              <a:rPr lang="en-US" altLang="en-US" smtClean="0"/>
              <a:pPr>
                <a:defRPr/>
              </a:pPr>
              <a:t>17</a:t>
            </a:fld>
            <a:endParaRPr lang="en-US" altLang="en-US"/>
          </a:p>
        </p:txBody>
      </p:sp>
    </p:spTree>
    <p:extLst>
      <p:ext uri="{BB962C8B-B14F-4D97-AF65-F5344CB8AC3E}">
        <p14:creationId xmlns:p14="http://schemas.microsoft.com/office/powerpoint/2010/main" val="27174874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B66957A-EE89-5B4B-9D6A-8C54C63001ED}" type="slidenum">
              <a:rPr lang="en-US" altLang="en-US" smtClean="0"/>
              <a:pPr>
                <a:defRPr/>
              </a:pPr>
              <a:t>18</a:t>
            </a:fld>
            <a:endParaRPr lang="en-US" altLang="en-US"/>
          </a:p>
        </p:txBody>
      </p:sp>
    </p:spTree>
    <p:extLst>
      <p:ext uri="{BB962C8B-B14F-4D97-AF65-F5344CB8AC3E}">
        <p14:creationId xmlns:p14="http://schemas.microsoft.com/office/powerpoint/2010/main" val="24958403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B66957A-EE89-5B4B-9D6A-8C54C63001ED}" type="slidenum">
              <a:rPr lang="en-US" altLang="en-US" smtClean="0"/>
              <a:pPr>
                <a:defRPr/>
              </a:pPr>
              <a:t>19</a:t>
            </a:fld>
            <a:endParaRPr lang="en-US" altLang="en-US"/>
          </a:p>
        </p:txBody>
      </p:sp>
    </p:spTree>
    <p:extLst>
      <p:ext uri="{BB962C8B-B14F-4D97-AF65-F5344CB8AC3E}">
        <p14:creationId xmlns:p14="http://schemas.microsoft.com/office/powerpoint/2010/main" val="4126244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B66957A-EE89-5B4B-9D6A-8C54C63001ED}" type="slidenum">
              <a:rPr lang="en-US" altLang="en-US" smtClean="0"/>
              <a:pPr>
                <a:defRPr/>
              </a:pPr>
              <a:t>2</a:t>
            </a:fld>
            <a:endParaRPr lang="en-US" altLang="en-US"/>
          </a:p>
        </p:txBody>
      </p:sp>
    </p:spTree>
    <p:extLst>
      <p:ext uri="{BB962C8B-B14F-4D97-AF65-F5344CB8AC3E}">
        <p14:creationId xmlns:p14="http://schemas.microsoft.com/office/powerpoint/2010/main" val="7254250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7AA39889-EBB8-CB42-A71E-9B62E393E0DB}" type="slidenum">
              <a:rPr lang="en-US" altLang="en-US" sz="1300">
                <a:latin typeface="Arial" charset="0"/>
              </a:rPr>
              <a:pPr>
                <a:spcBef>
                  <a:spcPct val="0"/>
                </a:spcBef>
              </a:pPr>
              <a:t>20</a:t>
            </a:fld>
            <a:endParaRPr lang="en-US" altLang="en-US" sz="1300">
              <a:latin typeface="Arial" charset="0"/>
            </a:endParaRPr>
          </a:p>
        </p:txBody>
      </p:sp>
      <p:sp>
        <p:nvSpPr>
          <p:cNvPr id="39939" name="Rectangle 2"/>
          <p:cNvSpPr>
            <a:spLocks noGrp="1" noRot="1" noChangeAspect="1" noChangeArrowheads="1" noTextEdit="1"/>
          </p:cNvSpPr>
          <p:nvPr>
            <p:ph type="sldImg"/>
          </p:nvPr>
        </p:nvSpPr>
        <p:spPr bwMode="auto">
          <a:xfrm>
            <a:off x="2362200" y="547688"/>
            <a:ext cx="4876800" cy="2743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tLang="en-US">
              <a:latin typeface="Arial" charset="0"/>
              <a:ea typeface="ＭＳ Ｐゴシック" charset="-128"/>
            </a:endParaRPr>
          </a:p>
        </p:txBody>
      </p:sp>
    </p:spTree>
    <p:extLst>
      <p:ext uri="{BB962C8B-B14F-4D97-AF65-F5344CB8AC3E}">
        <p14:creationId xmlns:p14="http://schemas.microsoft.com/office/powerpoint/2010/main" val="2524343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7AA39889-EBB8-CB42-A71E-9B62E393E0DB}" type="slidenum">
              <a:rPr lang="en-US" altLang="en-US" sz="1300">
                <a:latin typeface="Arial" charset="0"/>
              </a:rPr>
              <a:pPr>
                <a:spcBef>
                  <a:spcPct val="0"/>
                </a:spcBef>
              </a:pPr>
              <a:t>21</a:t>
            </a:fld>
            <a:endParaRPr lang="en-US" altLang="en-US" sz="1300">
              <a:latin typeface="Arial" charset="0"/>
            </a:endParaRPr>
          </a:p>
        </p:txBody>
      </p:sp>
      <p:sp>
        <p:nvSpPr>
          <p:cNvPr id="39939" name="Rectangle 2"/>
          <p:cNvSpPr>
            <a:spLocks noGrp="1" noRot="1" noChangeAspect="1" noChangeArrowheads="1" noTextEdit="1"/>
          </p:cNvSpPr>
          <p:nvPr>
            <p:ph type="sldImg"/>
          </p:nvPr>
        </p:nvSpPr>
        <p:spPr bwMode="auto">
          <a:xfrm>
            <a:off x="2362200" y="547688"/>
            <a:ext cx="4876800" cy="2743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tLang="en-US">
              <a:latin typeface="Arial" charset="0"/>
              <a:ea typeface="ＭＳ Ｐゴシック" charset="-128"/>
            </a:endParaRPr>
          </a:p>
        </p:txBody>
      </p:sp>
    </p:spTree>
    <p:extLst>
      <p:ext uri="{BB962C8B-B14F-4D97-AF65-F5344CB8AC3E}">
        <p14:creationId xmlns:p14="http://schemas.microsoft.com/office/powerpoint/2010/main" val="1888538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7AA39889-EBB8-CB42-A71E-9B62E393E0DB}" type="slidenum">
              <a:rPr lang="en-US" altLang="en-US" sz="1300">
                <a:latin typeface="Arial" charset="0"/>
              </a:rPr>
              <a:pPr>
                <a:spcBef>
                  <a:spcPct val="0"/>
                </a:spcBef>
              </a:pPr>
              <a:t>3</a:t>
            </a:fld>
            <a:endParaRPr lang="en-US" altLang="en-US" sz="1300">
              <a:latin typeface="Arial" charset="0"/>
            </a:endParaRPr>
          </a:p>
        </p:txBody>
      </p:sp>
      <p:sp>
        <p:nvSpPr>
          <p:cNvPr id="39939" name="Rectangle 2"/>
          <p:cNvSpPr>
            <a:spLocks noGrp="1" noRot="1" noChangeAspect="1" noChangeArrowheads="1" noTextEdit="1"/>
          </p:cNvSpPr>
          <p:nvPr>
            <p:ph type="sldImg"/>
          </p:nvPr>
        </p:nvSpPr>
        <p:spPr bwMode="auto">
          <a:xfrm>
            <a:off x="2362200" y="547688"/>
            <a:ext cx="4876800" cy="2743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tLang="en-US">
              <a:latin typeface="Arial" charset="0"/>
              <a:ea typeface="ＭＳ Ｐゴシック" charset="-128"/>
            </a:endParaRPr>
          </a:p>
        </p:txBody>
      </p:sp>
    </p:spTree>
    <p:extLst>
      <p:ext uri="{BB962C8B-B14F-4D97-AF65-F5344CB8AC3E}">
        <p14:creationId xmlns:p14="http://schemas.microsoft.com/office/powerpoint/2010/main" val="959761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7AA39889-EBB8-CB42-A71E-9B62E393E0DB}" type="slidenum">
              <a:rPr lang="en-US" altLang="en-US" sz="1300">
                <a:latin typeface="Arial" charset="0"/>
              </a:rPr>
              <a:pPr>
                <a:spcBef>
                  <a:spcPct val="0"/>
                </a:spcBef>
              </a:pPr>
              <a:t>4</a:t>
            </a:fld>
            <a:endParaRPr lang="en-US" altLang="en-US" sz="1300">
              <a:latin typeface="Arial" charset="0"/>
            </a:endParaRPr>
          </a:p>
        </p:txBody>
      </p:sp>
      <p:sp>
        <p:nvSpPr>
          <p:cNvPr id="39939" name="Rectangle 2"/>
          <p:cNvSpPr>
            <a:spLocks noGrp="1" noRot="1" noChangeAspect="1" noChangeArrowheads="1" noTextEdit="1"/>
          </p:cNvSpPr>
          <p:nvPr>
            <p:ph type="sldImg"/>
          </p:nvPr>
        </p:nvSpPr>
        <p:spPr bwMode="auto">
          <a:xfrm>
            <a:off x="2362200" y="547688"/>
            <a:ext cx="4876800" cy="2743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tLang="en-US">
              <a:latin typeface="Arial" charset="0"/>
              <a:ea typeface="ＭＳ Ｐゴシック" charset="-128"/>
            </a:endParaRPr>
          </a:p>
        </p:txBody>
      </p:sp>
    </p:spTree>
    <p:extLst>
      <p:ext uri="{BB962C8B-B14F-4D97-AF65-F5344CB8AC3E}">
        <p14:creationId xmlns:p14="http://schemas.microsoft.com/office/powerpoint/2010/main" val="3331671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7AA39889-EBB8-CB42-A71E-9B62E393E0DB}" type="slidenum">
              <a:rPr lang="en-US" altLang="en-US" sz="1300">
                <a:latin typeface="Arial" charset="0"/>
              </a:rPr>
              <a:pPr>
                <a:spcBef>
                  <a:spcPct val="0"/>
                </a:spcBef>
              </a:pPr>
              <a:t>5</a:t>
            </a:fld>
            <a:endParaRPr lang="en-US" altLang="en-US" sz="1300">
              <a:latin typeface="Arial" charset="0"/>
            </a:endParaRPr>
          </a:p>
        </p:txBody>
      </p:sp>
      <p:sp>
        <p:nvSpPr>
          <p:cNvPr id="39939" name="Rectangle 2"/>
          <p:cNvSpPr>
            <a:spLocks noGrp="1" noRot="1" noChangeAspect="1" noChangeArrowheads="1" noTextEdit="1"/>
          </p:cNvSpPr>
          <p:nvPr>
            <p:ph type="sldImg"/>
          </p:nvPr>
        </p:nvSpPr>
        <p:spPr bwMode="auto">
          <a:xfrm>
            <a:off x="2362200" y="547688"/>
            <a:ext cx="4876800" cy="2743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tLang="en-US">
              <a:latin typeface="Arial" charset="0"/>
              <a:ea typeface="ＭＳ Ｐゴシック" charset="-128"/>
            </a:endParaRPr>
          </a:p>
        </p:txBody>
      </p:sp>
    </p:spTree>
    <p:extLst>
      <p:ext uri="{BB962C8B-B14F-4D97-AF65-F5344CB8AC3E}">
        <p14:creationId xmlns:p14="http://schemas.microsoft.com/office/powerpoint/2010/main" val="2802160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7AA39889-EBB8-CB42-A71E-9B62E393E0DB}" type="slidenum">
              <a:rPr lang="en-US" altLang="en-US" sz="1300">
                <a:latin typeface="Arial" charset="0"/>
              </a:rPr>
              <a:pPr>
                <a:spcBef>
                  <a:spcPct val="0"/>
                </a:spcBef>
              </a:pPr>
              <a:t>6</a:t>
            </a:fld>
            <a:endParaRPr lang="en-US" altLang="en-US" sz="1300">
              <a:latin typeface="Arial" charset="0"/>
            </a:endParaRPr>
          </a:p>
        </p:txBody>
      </p:sp>
      <p:sp>
        <p:nvSpPr>
          <p:cNvPr id="39939" name="Rectangle 2"/>
          <p:cNvSpPr>
            <a:spLocks noGrp="1" noRot="1" noChangeAspect="1" noChangeArrowheads="1" noTextEdit="1"/>
          </p:cNvSpPr>
          <p:nvPr>
            <p:ph type="sldImg"/>
          </p:nvPr>
        </p:nvSpPr>
        <p:spPr bwMode="auto">
          <a:xfrm>
            <a:off x="2362200" y="547688"/>
            <a:ext cx="4876800" cy="2743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tLang="en-US">
              <a:latin typeface="Arial" charset="0"/>
              <a:ea typeface="ＭＳ Ｐゴシック" charset="-128"/>
            </a:endParaRPr>
          </a:p>
        </p:txBody>
      </p:sp>
    </p:spTree>
    <p:extLst>
      <p:ext uri="{BB962C8B-B14F-4D97-AF65-F5344CB8AC3E}">
        <p14:creationId xmlns:p14="http://schemas.microsoft.com/office/powerpoint/2010/main" val="23613101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7AA39889-EBB8-CB42-A71E-9B62E393E0DB}" type="slidenum">
              <a:rPr lang="en-US" altLang="en-US" sz="1300">
                <a:latin typeface="Arial" charset="0"/>
              </a:rPr>
              <a:pPr>
                <a:spcBef>
                  <a:spcPct val="0"/>
                </a:spcBef>
              </a:pPr>
              <a:t>7</a:t>
            </a:fld>
            <a:endParaRPr lang="en-US" altLang="en-US" sz="1300">
              <a:latin typeface="Arial" charset="0"/>
            </a:endParaRPr>
          </a:p>
        </p:txBody>
      </p:sp>
      <p:sp>
        <p:nvSpPr>
          <p:cNvPr id="39939" name="Rectangle 2"/>
          <p:cNvSpPr>
            <a:spLocks noGrp="1" noRot="1" noChangeAspect="1" noChangeArrowheads="1" noTextEdit="1"/>
          </p:cNvSpPr>
          <p:nvPr>
            <p:ph type="sldImg"/>
          </p:nvPr>
        </p:nvSpPr>
        <p:spPr bwMode="auto">
          <a:xfrm>
            <a:off x="2362200" y="547688"/>
            <a:ext cx="4876800" cy="2743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tLang="en-US">
              <a:latin typeface="Arial" charset="0"/>
              <a:ea typeface="ＭＳ Ｐゴシック" charset="-128"/>
            </a:endParaRPr>
          </a:p>
        </p:txBody>
      </p:sp>
    </p:spTree>
    <p:extLst>
      <p:ext uri="{BB962C8B-B14F-4D97-AF65-F5344CB8AC3E}">
        <p14:creationId xmlns:p14="http://schemas.microsoft.com/office/powerpoint/2010/main" val="2281739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7AA39889-EBB8-CB42-A71E-9B62E393E0DB}" type="slidenum">
              <a:rPr lang="en-US" altLang="en-US" sz="1300">
                <a:latin typeface="Arial" charset="0"/>
              </a:rPr>
              <a:pPr>
                <a:spcBef>
                  <a:spcPct val="0"/>
                </a:spcBef>
              </a:pPr>
              <a:t>8</a:t>
            </a:fld>
            <a:endParaRPr lang="en-US" altLang="en-US" sz="1300">
              <a:latin typeface="Arial" charset="0"/>
            </a:endParaRPr>
          </a:p>
        </p:txBody>
      </p:sp>
      <p:sp>
        <p:nvSpPr>
          <p:cNvPr id="39939" name="Rectangle 2"/>
          <p:cNvSpPr>
            <a:spLocks noGrp="1" noRot="1" noChangeAspect="1" noChangeArrowheads="1" noTextEdit="1"/>
          </p:cNvSpPr>
          <p:nvPr>
            <p:ph type="sldImg"/>
          </p:nvPr>
        </p:nvSpPr>
        <p:spPr bwMode="auto">
          <a:xfrm>
            <a:off x="2362200" y="547688"/>
            <a:ext cx="4876800" cy="2743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tLang="en-US">
              <a:latin typeface="Arial" charset="0"/>
              <a:ea typeface="ＭＳ Ｐゴシック" charset="-128"/>
            </a:endParaRPr>
          </a:p>
        </p:txBody>
      </p:sp>
    </p:spTree>
    <p:extLst>
      <p:ext uri="{BB962C8B-B14F-4D97-AF65-F5344CB8AC3E}">
        <p14:creationId xmlns:p14="http://schemas.microsoft.com/office/powerpoint/2010/main" val="4478679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7AA39889-EBB8-CB42-A71E-9B62E393E0DB}" type="slidenum">
              <a:rPr lang="en-US" altLang="en-US" sz="1300">
                <a:latin typeface="Arial" charset="0"/>
              </a:rPr>
              <a:pPr>
                <a:spcBef>
                  <a:spcPct val="0"/>
                </a:spcBef>
              </a:pPr>
              <a:t>9</a:t>
            </a:fld>
            <a:endParaRPr lang="en-US" altLang="en-US" sz="1300">
              <a:latin typeface="Arial" charset="0"/>
            </a:endParaRPr>
          </a:p>
        </p:txBody>
      </p:sp>
      <p:sp>
        <p:nvSpPr>
          <p:cNvPr id="39939" name="Rectangle 2"/>
          <p:cNvSpPr>
            <a:spLocks noGrp="1" noRot="1" noChangeAspect="1" noChangeArrowheads="1" noTextEdit="1"/>
          </p:cNvSpPr>
          <p:nvPr>
            <p:ph type="sldImg"/>
          </p:nvPr>
        </p:nvSpPr>
        <p:spPr bwMode="auto">
          <a:xfrm>
            <a:off x="2362200" y="547688"/>
            <a:ext cx="4876800" cy="2743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tLang="en-US">
              <a:latin typeface="Arial" charset="0"/>
              <a:ea typeface="ＭＳ Ｐゴシック" charset="-128"/>
            </a:endParaRPr>
          </a:p>
        </p:txBody>
      </p:sp>
    </p:spTree>
    <p:extLst>
      <p:ext uri="{BB962C8B-B14F-4D97-AF65-F5344CB8AC3E}">
        <p14:creationId xmlns:p14="http://schemas.microsoft.com/office/powerpoint/2010/main" val="33993627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724400"/>
          </a:xfrm>
          <a:prstGeom prst="rect">
            <a:avLst/>
          </a:prstGeom>
          <a:solidFill>
            <a:srgbClr val="A90533"/>
          </a:solidFill>
          <a:ln w="9525">
            <a:solidFill>
              <a:schemeClr val="accent1">
                <a:lumMod val="75000"/>
              </a:schemeClr>
            </a:solidFill>
            <a:miter lim="800000"/>
            <a:headEnd/>
            <a:tailEnd/>
          </a:ln>
        </p:spPr>
        <p:txBody>
          <a:bodyPr wrap="none" anchor="ctr"/>
          <a:lstStyle/>
          <a:p>
            <a:pPr eaLnBrk="1" fontAlgn="auto" hangingPunct="1">
              <a:spcBef>
                <a:spcPts val="0"/>
              </a:spcBef>
              <a:spcAft>
                <a:spcPts val="0"/>
              </a:spcAft>
              <a:defRPr/>
            </a:pPr>
            <a:endParaRPr lang="en-US" dirty="0">
              <a:ea typeface="ＭＳ Ｐゴシック" pitchFamily="1" charset="-128"/>
            </a:endParaRPr>
          </a:p>
        </p:txBody>
      </p:sp>
      <p:sp>
        <p:nvSpPr>
          <p:cNvPr id="5" name="Line 5"/>
          <p:cNvSpPr>
            <a:spLocks noChangeShapeType="1"/>
          </p:cNvSpPr>
          <p:nvPr/>
        </p:nvSpPr>
        <p:spPr bwMode="auto">
          <a:xfrm>
            <a:off x="914402" y="3124200"/>
            <a:ext cx="10358967"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 name="Rectangle 5"/>
          <p:cNvSpPr>
            <a:spLocks noChangeArrowheads="1"/>
          </p:cNvSpPr>
          <p:nvPr/>
        </p:nvSpPr>
        <p:spPr bwMode="auto">
          <a:xfrm>
            <a:off x="-8467" y="4686300"/>
            <a:ext cx="12200467" cy="46038"/>
          </a:xfrm>
          <a:prstGeom prst="rect">
            <a:avLst/>
          </a:prstGeom>
          <a:solidFill>
            <a:schemeClr val="tx1"/>
          </a:solidFill>
          <a:ln>
            <a:noFill/>
          </a:ln>
        </p:spPr>
        <p:txBody>
          <a:bodyPr wrap="none"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endParaRPr lang="en-US" altLang="en-US" sz="1800"/>
          </a:p>
        </p:txBody>
      </p:sp>
      <p:pic>
        <p:nvPicPr>
          <p:cNvPr id="7" name="Picture 10" descr="imag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98858" y="5130722"/>
            <a:ext cx="5385816" cy="1405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8003" name="Rectangle 3"/>
          <p:cNvSpPr>
            <a:spLocks noGrp="1" noChangeArrowheads="1"/>
          </p:cNvSpPr>
          <p:nvPr>
            <p:ph type="subTitle" idx="1"/>
          </p:nvPr>
        </p:nvSpPr>
        <p:spPr>
          <a:xfrm>
            <a:off x="609602" y="2433638"/>
            <a:ext cx="10968567" cy="508000"/>
          </a:xfrm>
        </p:spPr>
        <p:txBody>
          <a:bodyPr anchor="ctr"/>
          <a:lstStyle>
            <a:lvl1pPr marL="0" indent="0" algn="ctr">
              <a:buFontTx/>
              <a:buNone/>
              <a:defRPr>
                <a:solidFill>
                  <a:schemeClr val="bg1"/>
                </a:solidFill>
              </a:defRPr>
            </a:lvl1pPr>
          </a:lstStyle>
          <a:p>
            <a:r>
              <a:rPr lang="en-US"/>
              <a:t>Click to edit Master subtitle style</a:t>
            </a:r>
          </a:p>
        </p:txBody>
      </p:sp>
      <p:sp>
        <p:nvSpPr>
          <p:cNvPr id="128004" name="Rectangle 4"/>
          <p:cNvSpPr>
            <a:spLocks noGrp="1" noChangeArrowheads="1"/>
          </p:cNvSpPr>
          <p:nvPr>
            <p:ph type="ctrTitle" sz="quarter"/>
          </p:nvPr>
        </p:nvSpPr>
        <p:spPr>
          <a:xfrm>
            <a:off x="607486" y="1676400"/>
            <a:ext cx="10968567" cy="776288"/>
          </a:xfrm>
        </p:spPr>
        <p:txBody>
          <a:bodyPr/>
          <a:lstStyle>
            <a:lvl1pPr>
              <a:defRPr sz="4000" b="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107843752"/>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bg>
      <p:bgPr>
        <a:solidFill>
          <a:srgbClr val="ADA7A4">
            <a:alpha val="2000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6195230"/>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4_Blank">
    <p:bg>
      <p:bgPr>
        <a:solidFill>
          <a:srgbClr val="FFFFFF"/>
        </a:solidFill>
        <a:effectLst/>
      </p:bgPr>
    </p:bg>
    <p:spTree>
      <p:nvGrpSpPr>
        <p:cNvPr id="1" name=""/>
        <p:cNvGrpSpPr/>
        <p:nvPr/>
      </p:nvGrpSpPr>
      <p:grpSpPr>
        <a:xfrm>
          <a:off x="0" y="0"/>
          <a:ext cx="0" cy="0"/>
          <a:chOff x="0" y="0"/>
          <a:chExt cx="0" cy="0"/>
        </a:xfrm>
      </p:grpSpPr>
      <p:pic>
        <p:nvPicPr>
          <p:cNvPr id="2"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35100" y="6186373"/>
            <a:ext cx="320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4"/>
          <p:cNvCxnSpPr>
            <a:cxnSpLocks noChangeShapeType="1"/>
          </p:cNvCxnSpPr>
          <p:nvPr userDrawn="1"/>
        </p:nvCxnSpPr>
        <p:spPr bwMode="auto">
          <a:xfrm>
            <a:off x="0" y="6019800"/>
            <a:ext cx="12192000"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732658620"/>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5_Blank">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15173020"/>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33805520"/>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7417" y="1981200"/>
            <a:ext cx="5520267"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0886" y="1981200"/>
            <a:ext cx="5522383"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6727920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951777"/>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cxnSp>
        <p:nvCxnSpPr>
          <p:cNvPr id="4" name="Straight Connector 3"/>
          <p:cNvCxnSpPr/>
          <p:nvPr/>
        </p:nvCxnSpPr>
        <p:spPr>
          <a:xfrm>
            <a:off x="0" y="5638800"/>
            <a:ext cx="1219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9" descr="Ext.IU.Som.201.lockup.eps"/>
          <p:cNvPicPr>
            <a:picLocks/>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57600" y="5867400"/>
            <a:ext cx="471593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a:spLocks noGrp="1"/>
          </p:cNvSpPr>
          <p:nvPr>
            <p:ph type="ctrTitle"/>
          </p:nvPr>
        </p:nvSpPr>
        <p:spPr>
          <a:xfrm>
            <a:off x="914400" y="2130428"/>
            <a:ext cx="10363200" cy="1470025"/>
          </a:xfrm>
        </p:spPr>
        <p:txBody>
          <a:bodyPr/>
          <a:lstStyle>
            <a:lvl1pPr>
              <a:defRPr sz="4000" b="1">
                <a:solidFill>
                  <a:srgbClr val="000000"/>
                </a:solidFill>
                <a:effectLst>
                  <a:outerShdw blurRad="50800" dist="38100" dir="2700000" algn="tl" rotWithShape="0">
                    <a:prstClr val="black">
                      <a:alpha val="40000"/>
                    </a:prstClr>
                  </a:outerShdw>
                </a:effectLst>
                <a:latin typeface="Arial"/>
                <a:cs typeface="Arial"/>
              </a:defRPr>
            </a:lvl1pPr>
          </a:lstStyle>
          <a:p>
            <a:r>
              <a:rPr lang="en-US" dirty="0"/>
              <a:t>Click to edit Master title style</a:t>
            </a:r>
          </a:p>
        </p:txBody>
      </p:sp>
      <p:sp>
        <p:nvSpPr>
          <p:cNvPr id="19" name="Subtitle 2"/>
          <p:cNvSpPr>
            <a:spLocks noGrp="1"/>
          </p:cNvSpPr>
          <p:nvPr>
            <p:ph type="subTitle" idx="1"/>
          </p:nvPr>
        </p:nvSpPr>
        <p:spPr>
          <a:xfrm>
            <a:off x="1828800" y="3886200"/>
            <a:ext cx="8534400" cy="762000"/>
          </a:xfrm>
        </p:spPr>
        <p:txBody>
          <a:bodyPr/>
          <a:lstStyle>
            <a:lvl1pPr marL="0" indent="0" algn="ctr">
              <a:buNone/>
              <a:defRPr sz="2800" b="1">
                <a:solidFill>
                  <a:srgbClr val="000000"/>
                </a:solidFill>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064619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15511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394567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Rectangle 3"/>
          <p:cNvSpPr/>
          <p:nvPr/>
        </p:nvSpPr>
        <p:spPr>
          <a:xfrm>
            <a:off x="0" y="0"/>
            <a:ext cx="12192000" cy="5638800"/>
          </a:xfrm>
          <a:prstGeom prst="rect">
            <a:avLst/>
          </a:prstGeom>
          <a:solidFill>
            <a:srgbClr val="990000"/>
          </a:solidFill>
          <a:ln>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panose="020B0604020202020204"/>
              <a:ea typeface="+mn-ea"/>
              <a:cs typeface="+mn-cs"/>
            </a:endParaRPr>
          </a:p>
        </p:txBody>
      </p:sp>
      <p:sp>
        <p:nvSpPr>
          <p:cNvPr id="10" name="Title 1"/>
          <p:cNvSpPr>
            <a:spLocks noGrp="1"/>
          </p:cNvSpPr>
          <p:nvPr>
            <p:ph type="ctrTitle"/>
          </p:nvPr>
        </p:nvSpPr>
        <p:spPr>
          <a:xfrm>
            <a:off x="914400" y="2130426"/>
            <a:ext cx="10363200" cy="1470025"/>
          </a:xfrm>
        </p:spPr>
        <p:txBody>
          <a:bodyPr/>
          <a:lstStyle>
            <a:lvl1pPr>
              <a:defRPr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19" name="Subtitle 2"/>
          <p:cNvSpPr>
            <a:spLocks noGrp="1"/>
          </p:cNvSpPr>
          <p:nvPr>
            <p:ph type="subTitle" idx="1"/>
          </p:nvPr>
        </p:nvSpPr>
        <p:spPr>
          <a:xfrm>
            <a:off x="1828800" y="3886200"/>
            <a:ext cx="8534400" cy="762000"/>
          </a:xfrm>
        </p:spPr>
        <p:txBody>
          <a:bodyPr/>
          <a:lstStyle>
            <a:lvl1pPr marL="0" indent="0" algn="ctr">
              <a:buNone/>
              <a:defRPr baseline="0">
                <a:solidFill>
                  <a:schemeClr val="bg1"/>
                </a:solidFill>
                <a:effectLst/>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pic>
        <p:nvPicPr>
          <p:cNvPr id="8" name="Picture 7">
            <a:extLst>
              <a:ext uri="{FF2B5EF4-FFF2-40B4-BE49-F238E27FC236}">
                <a16:creationId xmlns:a16="http://schemas.microsoft.com/office/drawing/2014/main" id="{5FA18373-EA40-054B-9B6F-A77D89D636E5}"/>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4165600" y="5868688"/>
            <a:ext cx="3962400" cy="728225"/>
          </a:xfrm>
          <a:prstGeom prst="rect">
            <a:avLst/>
          </a:prstGeom>
        </p:spPr>
      </p:pic>
    </p:spTree>
    <p:extLst>
      <p:ext uri="{BB962C8B-B14F-4D97-AF65-F5344CB8AC3E}">
        <p14:creationId xmlns:p14="http://schemas.microsoft.com/office/powerpoint/2010/main" val="3558579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rgbClr val="FFFFFF"/>
        </a:solidFill>
        <a:effectLst/>
      </p:bgPr>
    </p:bg>
    <p:spTree>
      <p:nvGrpSpPr>
        <p:cNvPr id="1" name=""/>
        <p:cNvGrpSpPr/>
        <p:nvPr/>
      </p:nvGrpSpPr>
      <p:grpSpPr>
        <a:xfrm>
          <a:off x="0" y="0"/>
          <a:ext cx="0" cy="0"/>
          <a:chOff x="0" y="0"/>
          <a:chExt cx="0" cy="0"/>
        </a:xfrm>
      </p:grpSpPr>
      <p:pic>
        <p:nvPicPr>
          <p:cNvPr id="4" name="Picture 10" descr="imag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29000" y="5257801"/>
            <a:ext cx="5208016" cy="1124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a:cxnSpLocks noChangeShapeType="1"/>
          </p:cNvCxnSpPr>
          <p:nvPr userDrawn="1"/>
        </p:nvCxnSpPr>
        <p:spPr bwMode="auto">
          <a:xfrm>
            <a:off x="0" y="5029200"/>
            <a:ext cx="12192000"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cxnSp>
      <p:sp>
        <p:nvSpPr>
          <p:cNvPr id="128003" name="Rectangle 3"/>
          <p:cNvSpPr>
            <a:spLocks noGrp="1" noChangeArrowheads="1"/>
          </p:cNvSpPr>
          <p:nvPr>
            <p:ph type="subTitle" idx="1"/>
          </p:nvPr>
        </p:nvSpPr>
        <p:spPr>
          <a:xfrm>
            <a:off x="609602" y="2433638"/>
            <a:ext cx="10968567" cy="508000"/>
          </a:xfrm>
        </p:spPr>
        <p:txBody>
          <a:bodyPr anchor="ctr"/>
          <a:lstStyle>
            <a:lvl1pPr marL="0" indent="0" algn="ctr">
              <a:buFontTx/>
              <a:buNone/>
              <a:defRPr>
                <a:solidFill>
                  <a:srgbClr val="333736"/>
                </a:solidFill>
              </a:defRPr>
            </a:lvl1pPr>
          </a:lstStyle>
          <a:p>
            <a:r>
              <a:rPr lang="en-US" dirty="0"/>
              <a:t>Click to edit Master subtitle style</a:t>
            </a:r>
          </a:p>
        </p:txBody>
      </p:sp>
      <p:sp>
        <p:nvSpPr>
          <p:cNvPr id="128004" name="Rectangle 4"/>
          <p:cNvSpPr>
            <a:spLocks noGrp="1" noChangeArrowheads="1"/>
          </p:cNvSpPr>
          <p:nvPr>
            <p:ph type="ctrTitle" sz="quarter"/>
          </p:nvPr>
        </p:nvSpPr>
        <p:spPr>
          <a:xfrm>
            <a:off x="607486" y="1676400"/>
            <a:ext cx="10968567" cy="776288"/>
          </a:xfrm>
        </p:spPr>
        <p:txBody>
          <a:bodyPr/>
          <a:lstStyle>
            <a:lvl1pPr>
              <a:defRPr sz="4000" b="0">
                <a:solidFill>
                  <a:srgbClr val="333736"/>
                </a:solidFill>
              </a:defRPr>
            </a:lvl1pPr>
          </a:lstStyle>
          <a:p>
            <a:r>
              <a:rPr lang="en-US" dirty="0"/>
              <a:t>Click to edit Master title style</a:t>
            </a:r>
          </a:p>
        </p:txBody>
      </p:sp>
    </p:spTree>
    <p:extLst>
      <p:ext uri="{BB962C8B-B14F-4D97-AF65-F5344CB8AC3E}">
        <p14:creationId xmlns:p14="http://schemas.microsoft.com/office/powerpoint/2010/main" val="846720374"/>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aseline="0"/>
            </a:lvl1pPr>
            <a:lvl2pPr>
              <a:defRPr baseline="0"/>
            </a:lvl2pPr>
            <a:lvl3pPr>
              <a:defRPr baseline="0"/>
            </a:lvl3pPr>
            <a:lvl4pPr>
              <a:defRPr baseline="0"/>
            </a:lvl4pPr>
            <a:lvl5pPr>
              <a:defRPr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a:extLst>
              <a:ext uri="{FF2B5EF4-FFF2-40B4-BE49-F238E27FC236}">
                <a16:creationId xmlns:a16="http://schemas.microsoft.com/office/drawing/2014/main" id="{3C8584EC-14CC-5C48-85C1-B7DE01EA567A}"/>
              </a:ext>
            </a:extLst>
          </p:cNvPr>
          <p:cNvSpPr>
            <a:spLocks noGrp="1"/>
          </p:cNvSpPr>
          <p:nvPr>
            <p:ph type="title"/>
          </p:nvPr>
        </p:nvSpPr>
        <p:spPr/>
        <p:txBody>
          <a:bodyPr/>
          <a:lstStyle>
            <a:lvl1pPr>
              <a:defRPr baseline="0"/>
            </a:lvl1pPr>
          </a:lstStyle>
          <a:p>
            <a:r>
              <a:rPr lang="en-US" dirty="0"/>
              <a:t>Click to edit Master title style</a:t>
            </a:r>
          </a:p>
        </p:txBody>
      </p:sp>
    </p:spTree>
    <p:extLst>
      <p:ext uri="{BB962C8B-B14F-4D97-AF65-F5344CB8AC3E}">
        <p14:creationId xmlns:p14="http://schemas.microsoft.com/office/powerpoint/2010/main" val="2234550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defTabSz="1219170" eaLnBrk="1" hangingPunct="1"/>
            <a:fld id="{936ED6EE-0C6F-0047-A59D-C7B89BB35C51}" type="datetimeFigureOut">
              <a:rPr lang="en-US" smtClean="0">
                <a:ea typeface="ＭＳ Ｐゴシック" charset="0"/>
              </a:rPr>
              <a:pPr defTabSz="1219170" eaLnBrk="1" hangingPunct="1"/>
              <a:t>5/23/24</a:t>
            </a:fld>
            <a:endParaRPr lang="en-US" dirty="0">
              <a:ea typeface="ＭＳ Ｐゴシック" charset="0"/>
            </a:endParaRPr>
          </a:p>
        </p:txBody>
      </p:sp>
      <p:sp>
        <p:nvSpPr>
          <p:cNvPr id="3" name="Footer Placeholder 4"/>
          <p:cNvSpPr>
            <a:spLocks noGrp="1"/>
          </p:cNvSpPr>
          <p:nvPr>
            <p:ph type="ftr" sz="quarter" idx="11"/>
          </p:nvPr>
        </p:nvSpPr>
        <p:spPr>
          <a:xfrm>
            <a:off x="4165600" y="76200"/>
            <a:ext cx="3860800" cy="365125"/>
          </a:xfrm>
          <a:prstGeom prst="rect">
            <a:avLst/>
          </a:prstGeom>
        </p:spPr>
        <p:txBody>
          <a:bodyPr/>
          <a:lstStyle>
            <a:lvl1pPr>
              <a:defRPr/>
            </a:lvl1pPr>
          </a:lstStyle>
          <a:p>
            <a:pPr defTabSz="1219170" eaLnBrk="1" hangingPunct="1">
              <a:defRPr/>
            </a:pPr>
            <a:endParaRPr lang="en-US" sz="2400" dirty="0">
              <a:solidFill>
                <a:prstClr val="black"/>
              </a:solidFill>
              <a:ea typeface="ＭＳ Ｐゴシック" charset="0"/>
            </a:endParaRPr>
          </a:p>
        </p:txBody>
      </p:sp>
      <p:sp>
        <p:nvSpPr>
          <p:cNvPr id="4" name="Slide Number Placeholder 5"/>
          <p:cNvSpPr>
            <a:spLocks noGrp="1"/>
          </p:cNvSpPr>
          <p:nvPr>
            <p:ph type="sldNum" sz="quarter" idx="12"/>
          </p:nvPr>
        </p:nvSpPr>
        <p:spPr/>
        <p:txBody>
          <a:bodyPr/>
          <a:lstStyle>
            <a:lvl1pPr>
              <a:defRPr/>
            </a:lvl1pPr>
          </a:lstStyle>
          <a:p>
            <a:pPr defTabSz="1219170" eaLnBrk="1" hangingPunct="1"/>
            <a:fld id="{A5A6E024-3A25-7147-BA9B-93F31665811C}" type="slidenum">
              <a:rPr lang="en-US" smtClean="0">
                <a:ea typeface="ＭＳ Ｐゴシック" charset="0"/>
              </a:rPr>
              <a:pPr defTabSz="1219170" eaLnBrk="1" hangingPunct="1"/>
              <a:t>‹#›</a:t>
            </a:fld>
            <a:endParaRPr lang="en-US" dirty="0">
              <a:ea typeface="ＭＳ Ｐゴシック" charset="0"/>
            </a:endParaRPr>
          </a:p>
        </p:txBody>
      </p:sp>
    </p:spTree>
    <p:extLst>
      <p:ext uri="{BB962C8B-B14F-4D97-AF65-F5344CB8AC3E}">
        <p14:creationId xmlns:p14="http://schemas.microsoft.com/office/powerpoint/2010/main" val="861705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ADA7A4">
            <a:alpha val="20000"/>
          </a:srgbClr>
        </a:solidFill>
        <a:effectLst/>
      </p:bgPr>
    </p:bg>
    <p:spTree>
      <p:nvGrpSpPr>
        <p:cNvPr id="1" name=""/>
        <p:cNvGrpSpPr/>
        <p:nvPr/>
      </p:nvGrpSpPr>
      <p:grpSpPr>
        <a:xfrm>
          <a:off x="0" y="0"/>
          <a:ext cx="0" cy="0"/>
          <a:chOff x="0" y="0"/>
          <a:chExt cx="0" cy="0"/>
        </a:xfrm>
      </p:grpSpPr>
      <p:sp>
        <p:nvSpPr>
          <p:cNvPr id="2" name="TextBox 1"/>
          <p:cNvSpPr txBox="1">
            <a:spLocks noChangeArrowheads="1"/>
          </p:cNvSpPr>
          <p:nvPr userDrawn="1"/>
        </p:nvSpPr>
        <p:spPr bwMode="auto">
          <a:xfrm>
            <a:off x="0" y="1117600"/>
            <a:ext cx="12192000" cy="4876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a:p>
        </p:txBody>
      </p:sp>
      <p:pic>
        <p:nvPicPr>
          <p:cNvPr id="3" name="Picture 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182833"/>
            <a:ext cx="3200399" cy="457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5"/>
          <p:cNvCxnSpPr>
            <a:cxnSpLocks noChangeShapeType="1"/>
          </p:cNvCxnSpPr>
          <p:nvPr userDrawn="1"/>
        </p:nvCxnSpPr>
        <p:spPr bwMode="auto">
          <a:xfrm>
            <a:off x="0" y="6019800"/>
            <a:ext cx="12192000"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602680796"/>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3_Blank">
    <p:bg>
      <p:bgPr>
        <a:solidFill>
          <a:srgbClr val="ADA7A4">
            <a:alpha val="20000"/>
          </a:srgbClr>
        </a:solidFill>
        <a:effectLst/>
      </p:bgPr>
    </p:bg>
    <p:spTree>
      <p:nvGrpSpPr>
        <p:cNvPr id="1" name=""/>
        <p:cNvGrpSpPr/>
        <p:nvPr/>
      </p:nvGrpSpPr>
      <p:grpSpPr>
        <a:xfrm>
          <a:off x="0" y="0"/>
          <a:ext cx="0" cy="0"/>
          <a:chOff x="0" y="0"/>
          <a:chExt cx="0" cy="0"/>
        </a:xfrm>
      </p:grpSpPr>
      <p:sp>
        <p:nvSpPr>
          <p:cNvPr id="2" name="TextBox 1"/>
          <p:cNvSpPr txBox="1">
            <a:spLocks noChangeArrowheads="1"/>
          </p:cNvSpPr>
          <p:nvPr userDrawn="1"/>
        </p:nvSpPr>
        <p:spPr bwMode="auto">
          <a:xfrm>
            <a:off x="0" y="1066800"/>
            <a:ext cx="12192000" cy="4953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a:p>
        </p:txBody>
      </p:sp>
    </p:spTree>
    <p:extLst>
      <p:ext uri="{BB962C8B-B14F-4D97-AF65-F5344CB8AC3E}">
        <p14:creationId xmlns:p14="http://schemas.microsoft.com/office/powerpoint/2010/main" val="36875405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rgbClr val="ADA7A4">
            <a:alpha val="20000"/>
          </a:srgbClr>
        </a:solidFill>
        <a:effectLst/>
      </p:bgPr>
    </p:bg>
    <p:spTree>
      <p:nvGrpSpPr>
        <p:cNvPr id="1" name=""/>
        <p:cNvGrpSpPr/>
        <p:nvPr/>
      </p:nvGrpSpPr>
      <p:grpSpPr>
        <a:xfrm>
          <a:off x="0" y="0"/>
          <a:ext cx="0" cy="0"/>
          <a:chOff x="0" y="0"/>
          <a:chExt cx="0" cy="0"/>
        </a:xfrm>
      </p:grpSpPr>
      <p:sp>
        <p:nvSpPr>
          <p:cNvPr id="2" name="TextBox 1"/>
          <p:cNvSpPr txBox="1">
            <a:spLocks noChangeArrowheads="1"/>
          </p:cNvSpPr>
          <p:nvPr userDrawn="1"/>
        </p:nvSpPr>
        <p:spPr bwMode="auto">
          <a:xfrm>
            <a:off x="0" y="0"/>
            <a:ext cx="12192000" cy="1066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a:p>
        </p:txBody>
      </p:sp>
      <p:pic>
        <p:nvPicPr>
          <p:cNvPr id="3" name="Picture 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193466"/>
            <a:ext cx="320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5"/>
          <p:cNvCxnSpPr>
            <a:cxnSpLocks noChangeShapeType="1"/>
          </p:cNvCxnSpPr>
          <p:nvPr userDrawn="1"/>
        </p:nvCxnSpPr>
        <p:spPr bwMode="auto">
          <a:xfrm>
            <a:off x="0" y="6019800"/>
            <a:ext cx="12192000"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1529915"/>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Only">
    <p:bg>
      <p:bgPr>
        <a:solidFill>
          <a:srgbClr val="ADA7A4">
            <a:alpha val="20000"/>
          </a:srgbClr>
        </a:solidFill>
        <a:effectLst/>
      </p:bgPr>
    </p:bg>
    <p:spTree>
      <p:nvGrpSpPr>
        <p:cNvPr id="1" name=""/>
        <p:cNvGrpSpPr/>
        <p:nvPr/>
      </p:nvGrpSpPr>
      <p:grpSpPr>
        <a:xfrm>
          <a:off x="0" y="0"/>
          <a:ext cx="0" cy="0"/>
          <a:chOff x="0" y="0"/>
          <a:chExt cx="0" cy="0"/>
        </a:xfrm>
      </p:grpSpPr>
      <p:sp>
        <p:nvSpPr>
          <p:cNvPr id="2" name="TextBox 1"/>
          <p:cNvSpPr txBox="1">
            <a:spLocks noChangeArrowheads="1"/>
          </p:cNvSpPr>
          <p:nvPr userDrawn="1"/>
        </p:nvSpPr>
        <p:spPr bwMode="auto">
          <a:xfrm>
            <a:off x="0" y="0"/>
            <a:ext cx="12192000" cy="1066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a:p>
        </p:txBody>
      </p:sp>
    </p:spTree>
    <p:extLst>
      <p:ext uri="{BB962C8B-B14F-4D97-AF65-F5344CB8AC3E}">
        <p14:creationId xmlns:p14="http://schemas.microsoft.com/office/powerpoint/2010/main" val="50975317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rgbClr val="FFFFFF"/>
        </a:solidFill>
        <a:effectLst/>
      </p:bgPr>
    </p:bg>
    <p:spTree>
      <p:nvGrpSpPr>
        <p:cNvPr id="1" name=""/>
        <p:cNvGrpSpPr/>
        <p:nvPr/>
      </p:nvGrpSpPr>
      <p:grpSpPr>
        <a:xfrm>
          <a:off x="0" y="0"/>
          <a:ext cx="0" cy="0"/>
          <a:chOff x="0" y="0"/>
          <a:chExt cx="0" cy="0"/>
        </a:xfrm>
      </p:grpSpPr>
      <p:sp>
        <p:nvSpPr>
          <p:cNvPr id="2" name="TextBox 1"/>
          <p:cNvSpPr txBox="1">
            <a:spLocks noChangeArrowheads="1"/>
          </p:cNvSpPr>
          <p:nvPr userDrawn="1"/>
        </p:nvSpPr>
        <p:spPr bwMode="auto">
          <a:xfrm>
            <a:off x="0" y="0"/>
            <a:ext cx="12192000" cy="1066800"/>
          </a:xfrm>
          <a:prstGeom prst="rect">
            <a:avLst/>
          </a:prstGeom>
          <a:solidFill>
            <a:srgbClr val="ADA7A4">
              <a:alpha val="20000"/>
            </a:srgbClr>
          </a:solidFill>
          <a:ln>
            <a:noFill/>
          </a:ln>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a:p>
        </p:txBody>
      </p:sp>
      <p:pic>
        <p:nvPicPr>
          <p:cNvPr id="3" name="Picture 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182832"/>
            <a:ext cx="320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5"/>
          <p:cNvCxnSpPr>
            <a:cxnSpLocks noChangeShapeType="1"/>
          </p:cNvCxnSpPr>
          <p:nvPr userDrawn="1"/>
        </p:nvCxnSpPr>
        <p:spPr bwMode="auto">
          <a:xfrm>
            <a:off x="0" y="6018031"/>
            <a:ext cx="12192000"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10934434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Only">
    <p:bg>
      <p:bgPr>
        <a:solidFill>
          <a:srgbClr val="FFFFFF"/>
        </a:solidFill>
        <a:effectLst/>
      </p:bgPr>
    </p:bg>
    <p:spTree>
      <p:nvGrpSpPr>
        <p:cNvPr id="1" name=""/>
        <p:cNvGrpSpPr/>
        <p:nvPr/>
      </p:nvGrpSpPr>
      <p:grpSpPr>
        <a:xfrm>
          <a:off x="0" y="0"/>
          <a:ext cx="0" cy="0"/>
          <a:chOff x="0" y="0"/>
          <a:chExt cx="0" cy="0"/>
        </a:xfrm>
      </p:grpSpPr>
      <p:sp>
        <p:nvSpPr>
          <p:cNvPr id="2" name="TextBox 1"/>
          <p:cNvSpPr txBox="1">
            <a:spLocks noChangeArrowheads="1"/>
          </p:cNvSpPr>
          <p:nvPr userDrawn="1"/>
        </p:nvSpPr>
        <p:spPr bwMode="auto">
          <a:xfrm>
            <a:off x="0" y="0"/>
            <a:ext cx="12192000" cy="1066800"/>
          </a:xfrm>
          <a:prstGeom prst="rect">
            <a:avLst/>
          </a:prstGeom>
          <a:solidFill>
            <a:srgbClr val="ADA7A4">
              <a:alpha val="20000"/>
            </a:srgbClr>
          </a:solidFill>
          <a:ln>
            <a:noFill/>
          </a:ln>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a:p>
        </p:txBody>
      </p:sp>
    </p:spTree>
    <p:extLst>
      <p:ext uri="{BB962C8B-B14F-4D97-AF65-F5344CB8AC3E}">
        <p14:creationId xmlns:p14="http://schemas.microsoft.com/office/powerpoint/2010/main" val="29733274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bg>
      <p:bgPr>
        <a:solidFill>
          <a:srgbClr val="ADA7A4">
            <a:alpha val="20000"/>
          </a:srgbClr>
        </a:solidFill>
        <a:effectLst/>
      </p:bgPr>
    </p:bg>
    <p:spTree>
      <p:nvGrpSpPr>
        <p:cNvPr id="1" name=""/>
        <p:cNvGrpSpPr/>
        <p:nvPr/>
      </p:nvGrpSpPr>
      <p:grpSpPr>
        <a:xfrm>
          <a:off x="0" y="0"/>
          <a:ext cx="0" cy="0"/>
          <a:chOff x="0" y="0"/>
          <a:chExt cx="0" cy="0"/>
        </a:xfrm>
      </p:grpSpPr>
      <p:pic>
        <p:nvPicPr>
          <p:cNvPr id="2"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4467" y="6195236"/>
            <a:ext cx="320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4"/>
          <p:cNvCxnSpPr>
            <a:cxnSpLocks noChangeShapeType="1"/>
          </p:cNvCxnSpPr>
          <p:nvPr userDrawn="1"/>
        </p:nvCxnSpPr>
        <p:spPr bwMode="auto">
          <a:xfrm>
            <a:off x="0" y="6019800"/>
            <a:ext cx="12192000"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7691461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5" Type="http://schemas.openxmlformats.org/officeDocument/2006/relationships/image" Target="../media/image6.emf"/><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7.pn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9902" y="949325"/>
            <a:ext cx="11283951"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97420" y="1981200"/>
            <a:ext cx="11245849"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5356" r:id="rId1"/>
    <p:sldLayoutId id="2147485357" r:id="rId2"/>
    <p:sldLayoutId id="2147485358" r:id="rId3"/>
    <p:sldLayoutId id="2147485359" r:id="rId4"/>
    <p:sldLayoutId id="2147485360" r:id="rId5"/>
    <p:sldLayoutId id="2147485361" r:id="rId6"/>
    <p:sldLayoutId id="2147485362" r:id="rId7"/>
    <p:sldLayoutId id="2147485363" r:id="rId8"/>
    <p:sldLayoutId id="2147485364" r:id="rId9"/>
    <p:sldLayoutId id="2147485365" r:id="rId10"/>
    <p:sldLayoutId id="2147485366" r:id="rId11"/>
    <p:sldLayoutId id="2147485367" r:id="rId12"/>
    <p:sldLayoutId id="2147485352" r:id="rId13"/>
    <p:sldLayoutId id="2147485353" r:id="rId14"/>
    <p:sldLayoutId id="2147485354" r:id="rId15"/>
  </p:sldLayoutIdLst>
  <p:transition>
    <p:fade/>
  </p:transition>
  <p:txStyles>
    <p:titleStyle>
      <a:lvl1pPr algn="ctr" rtl="0" eaLnBrk="0" fontAlgn="base" hangingPunct="0">
        <a:spcBef>
          <a:spcPct val="0"/>
        </a:spcBef>
        <a:spcAft>
          <a:spcPct val="0"/>
        </a:spcAft>
        <a:defRPr sz="3200" b="1">
          <a:solidFill>
            <a:schemeClr val="accent1"/>
          </a:solidFill>
          <a:latin typeface="+mj-lt"/>
          <a:ea typeface="+mj-ea"/>
          <a:cs typeface="ＭＳ Ｐゴシック"/>
        </a:defRPr>
      </a:lvl1pPr>
      <a:lvl2pPr algn="ctr" rtl="0" eaLnBrk="0" fontAlgn="base" hangingPunct="0">
        <a:spcBef>
          <a:spcPct val="0"/>
        </a:spcBef>
        <a:spcAft>
          <a:spcPct val="0"/>
        </a:spcAft>
        <a:defRPr sz="3200" b="1">
          <a:solidFill>
            <a:schemeClr val="accent1"/>
          </a:solidFill>
          <a:latin typeface="Arial" charset="0"/>
          <a:ea typeface="ＭＳ Ｐゴシック" pitchFamily="1" charset="-128"/>
          <a:cs typeface="ＭＳ Ｐゴシック"/>
        </a:defRPr>
      </a:lvl2pPr>
      <a:lvl3pPr algn="ctr" rtl="0" eaLnBrk="0" fontAlgn="base" hangingPunct="0">
        <a:spcBef>
          <a:spcPct val="0"/>
        </a:spcBef>
        <a:spcAft>
          <a:spcPct val="0"/>
        </a:spcAft>
        <a:defRPr sz="3200" b="1">
          <a:solidFill>
            <a:schemeClr val="accent1"/>
          </a:solidFill>
          <a:latin typeface="Arial" charset="0"/>
          <a:ea typeface="ＭＳ Ｐゴシック" pitchFamily="1" charset="-128"/>
          <a:cs typeface="ＭＳ Ｐゴシック"/>
        </a:defRPr>
      </a:lvl3pPr>
      <a:lvl4pPr algn="ctr" rtl="0" eaLnBrk="0" fontAlgn="base" hangingPunct="0">
        <a:spcBef>
          <a:spcPct val="0"/>
        </a:spcBef>
        <a:spcAft>
          <a:spcPct val="0"/>
        </a:spcAft>
        <a:defRPr sz="3200" b="1">
          <a:solidFill>
            <a:schemeClr val="accent1"/>
          </a:solidFill>
          <a:latin typeface="Arial" charset="0"/>
          <a:ea typeface="ＭＳ Ｐゴシック" pitchFamily="1" charset="-128"/>
          <a:cs typeface="ＭＳ Ｐゴシック"/>
        </a:defRPr>
      </a:lvl4pPr>
      <a:lvl5pPr algn="ctr" rtl="0" eaLnBrk="0" fontAlgn="base" hangingPunct="0">
        <a:spcBef>
          <a:spcPct val="0"/>
        </a:spcBef>
        <a:spcAft>
          <a:spcPct val="0"/>
        </a:spcAft>
        <a:defRPr sz="3200" b="1">
          <a:solidFill>
            <a:schemeClr val="accent1"/>
          </a:solidFill>
          <a:latin typeface="Arial" charset="0"/>
          <a:ea typeface="ＭＳ Ｐゴシック" pitchFamily="1" charset="-128"/>
          <a:cs typeface="ＭＳ Ｐゴシック"/>
        </a:defRPr>
      </a:lvl5pPr>
      <a:lvl6pPr marL="457200" algn="ctr" rtl="0" fontAlgn="base">
        <a:spcBef>
          <a:spcPct val="0"/>
        </a:spcBef>
        <a:spcAft>
          <a:spcPct val="0"/>
        </a:spcAft>
        <a:defRPr sz="3200" b="1">
          <a:solidFill>
            <a:schemeClr val="accent1"/>
          </a:solidFill>
          <a:latin typeface="Arial" charset="0"/>
          <a:ea typeface="ＭＳ Ｐゴシック" pitchFamily="1" charset="-128"/>
        </a:defRPr>
      </a:lvl6pPr>
      <a:lvl7pPr marL="914400" algn="ctr" rtl="0" fontAlgn="base">
        <a:spcBef>
          <a:spcPct val="0"/>
        </a:spcBef>
        <a:spcAft>
          <a:spcPct val="0"/>
        </a:spcAft>
        <a:defRPr sz="3200" b="1">
          <a:solidFill>
            <a:schemeClr val="accent1"/>
          </a:solidFill>
          <a:latin typeface="Arial" charset="0"/>
          <a:ea typeface="ＭＳ Ｐゴシック" pitchFamily="1" charset="-128"/>
        </a:defRPr>
      </a:lvl7pPr>
      <a:lvl8pPr marL="1371600" algn="ctr" rtl="0" fontAlgn="base">
        <a:spcBef>
          <a:spcPct val="0"/>
        </a:spcBef>
        <a:spcAft>
          <a:spcPct val="0"/>
        </a:spcAft>
        <a:defRPr sz="3200" b="1">
          <a:solidFill>
            <a:schemeClr val="accent1"/>
          </a:solidFill>
          <a:latin typeface="Arial" charset="0"/>
          <a:ea typeface="ＭＳ Ｐゴシック" pitchFamily="1" charset="-128"/>
        </a:defRPr>
      </a:lvl8pPr>
      <a:lvl9pPr marL="1828800" algn="ctr" rtl="0" fontAlgn="base">
        <a:spcBef>
          <a:spcPct val="0"/>
        </a:spcBef>
        <a:spcAft>
          <a:spcPct val="0"/>
        </a:spcAft>
        <a:defRPr sz="3200" b="1">
          <a:solidFill>
            <a:schemeClr val="accent1"/>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ＭＳ Ｐゴシック"/>
        </a:defRPr>
      </a:lvl1pPr>
      <a:lvl2pPr marL="742950" indent="-285750" algn="l" rtl="0" eaLnBrk="0" fontAlgn="base" hangingPunct="0">
        <a:spcBef>
          <a:spcPct val="20000"/>
        </a:spcBef>
        <a:spcAft>
          <a:spcPct val="0"/>
        </a:spcAft>
        <a:buFont typeface="Wingdings" charset="2"/>
        <a:buChar char="Ø"/>
        <a:defRPr sz="2400">
          <a:solidFill>
            <a:schemeClr val="tx1"/>
          </a:solidFill>
          <a:latin typeface="+mn-lt"/>
          <a:ea typeface="+mn-ea"/>
          <a:cs typeface="ＭＳ Ｐゴシック"/>
        </a:defRPr>
      </a:lvl2pPr>
      <a:lvl3pPr marL="1143000" indent="-228600" algn="l" rtl="0" eaLnBrk="0" fontAlgn="base" hangingPunct="0">
        <a:spcBef>
          <a:spcPct val="20000"/>
        </a:spcBef>
        <a:spcAft>
          <a:spcPct val="0"/>
        </a:spcAft>
        <a:buFont typeface="Wingdings" charset="2"/>
        <a:buChar char="§"/>
        <a:defRPr sz="2000">
          <a:solidFill>
            <a:schemeClr val="tx1"/>
          </a:solidFill>
          <a:latin typeface="+mn-lt"/>
          <a:ea typeface="+mn-ea"/>
          <a:cs typeface="ＭＳ Ｐゴシック"/>
        </a:defRPr>
      </a:lvl3pPr>
      <a:lvl4pPr marL="1600200" indent="-228600" algn="l" rtl="0" eaLnBrk="0" fontAlgn="base" hangingPunct="0">
        <a:spcBef>
          <a:spcPct val="20000"/>
        </a:spcBef>
        <a:spcAft>
          <a:spcPct val="0"/>
        </a:spcAft>
        <a:buChar char="–"/>
        <a:defRPr sz="2000">
          <a:solidFill>
            <a:schemeClr val="tx1"/>
          </a:solidFill>
          <a:latin typeface="+mn-lt"/>
          <a:ea typeface="+mn-ea"/>
          <a:cs typeface="ＭＳ Ｐゴシック"/>
        </a:defRPr>
      </a:lvl4pPr>
      <a:lvl5pPr marL="2057400" indent="-228600" algn="l" rtl="0" eaLnBrk="0" fontAlgn="base" hangingPunct="0">
        <a:spcBef>
          <a:spcPct val="20000"/>
        </a:spcBef>
        <a:spcAft>
          <a:spcPct val="0"/>
        </a:spcAft>
        <a:buChar char="»"/>
        <a:defRPr sz="2000">
          <a:solidFill>
            <a:schemeClr val="tx1"/>
          </a:solidFill>
          <a:latin typeface="+mn-lt"/>
          <a:ea typeface="+mn-ea"/>
          <a:cs typeface="ＭＳ Ｐゴシック"/>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457200"/>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075" name="Text Placeholder 2"/>
          <p:cNvSpPr>
            <a:spLocks noGrp="1"/>
          </p:cNvSpPr>
          <p:nvPr>
            <p:ph type="body" idx="1"/>
          </p:nvPr>
        </p:nvSpPr>
        <p:spPr bwMode="auto">
          <a:xfrm>
            <a:off x="609600" y="1600200"/>
            <a:ext cx="10972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76200"/>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charset="0"/>
                <a:ea typeface="ＭＳ Ｐゴシック" charset="0"/>
              </a:defRPr>
            </a:lvl1pPr>
          </a:lstStyle>
          <a:p>
            <a:pPr>
              <a:defRPr/>
            </a:pPr>
            <a:fld id="{DD8EA403-7380-7F40-884F-231BFDDAF367}" type="datetimeFigureOut">
              <a:rPr lang="en-US"/>
              <a:pPr>
                <a:defRPr/>
              </a:pPr>
              <a:t>5/23/24</a:t>
            </a:fld>
            <a:endParaRPr lang="en-US" dirty="0"/>
          </a:p>
        </p:txBody>
      </p:sp>
      <p:sp>
        <p:nvSpPr>
          <p:cNvPr id="5" name="Footer Placeholder 4"/>
          <p:cNvSpPr>
            <a:spLocks noGrp="1"/>
          </p:cNvSpPr>
          <p:nvPr>
            <p:ph type="ftr" sz="quarter" idx="3"/>
          </p:nvPr>
        </p:nvSpPr>
        <p:spPr>
          <a:xfrm>
            <a:off x="4165600" y="76200"/>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76200"/>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ＭＳ Ｐゴシック" panose="020B0600070205080204" pitchFamily="34" charset="-128"/>
              </a:defRPr>
            </a:lvl1pPr>
          </a:lstStyle>
          <a:p>
            <a:pPr>
              <a:defRPr/>
            </a:pPr>
            <a:fld id="{D23ABDEE-DD5B-1C4A-899C-A2EB4729135A}" type="slidenum">
              <a:rPr lang="en-US" altLang="en-US"/>
              <a:pPr>
                <a:defRPr/>
              </a:pPr>
              <a:t>‹#›</a:t>
            </a:fld>
            <a:endParaRPr lang="en-US" altLang="en-US"/>
          </a:p>
        </p:txBody>
      </p:sp>
      <p:cxnSp>
        <p:nvCxnSpPr>
          <p:cNvPr id="11" name="Straight Connector 10"/>
          <p:cNvCxnSpPr/>
          <p:nvPr/>
        </p:nvCxnSpPr>
        <p:spPr>
          <a:xfrm>
            <a:off x="0" y="5867400"/>
            <a:ext cx="1219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3080" name="Picture 11" descr="Ext.IU.Som.201.lockup.eps"/>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09601" y="6019800"/>
            <a:ext cx="2276856" cy="420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374" r:id="rId1"/>
    <p:sldLayoutId id="2147485375" r:id="rId2"/>
    <p:sldLayoutId id="2147485376" r:id="rId3"/>
  </p:sldLayoutIdLst>
  <p:txStyles>
    <p:titleStyle>
      <a:lvl1pPr algn="ctr" rtl="0" eaLnBrk="0" fontAlgn="base" hangingPunct="0">
        <a:spcBef>
          <a:spcPct val="0"/>
        </a:spcBef>
        <a:spcAft>
          <a:spcPct val="0"/>
        </a:spcAft>
        <a:defRPr sz="4000" b="1" kern="1200">
          <a:solidFill>
            <a:schemeClr val="tx1"/>
          </a:solidFill>
          <a:effectLst>
            <a:outerShdw blurRad="38100" dist="38100" dir="2700000" algn="tl">
              <a:srgbClr val="000000">
                <a:alpha val="43137"/>
              </a:srgbClr>
            </a:outerShdw>
          </a:effectLst>
          <a:latin typeface="Arial"/>
          <a:ea typeface="ＭＳ Ｐゴシック" charset="0"/>
          <a:cs typeface="Arial"/>
        </a:defRPr>
      </a:lvl1pPr>
      <a:lvl2pPr algn="ctr" rtl="0" eaLnBrk="0" fontAlgn="base" hangingPunct="0">
        <a:spcBef>
          <a:spcPct val="0"/>
        </a:spcBef>
        <a:spcAft>
          <a:spcPct val="0"/>
        </a:spcAft>
        <a:defRPr sz="4000" b="1">
          <a:solidFill>
            <a:schemeClr val="tx1"/>
          </a:solidFill>
          <a:latin typeface="Arial" pitchFamily="34" charset="0"/>
          <a:ea typeface="ＭＳ Ｐゴシック" charset="0"/>
          <a:cs typeface="Arial" pitchFamily="34" charset="0"/>
        </a:defRPr>
      </a:lvl2pPr>
      <a:lvl3pPr algn="ctr" rtl="0" eaLnBrk="0" fontAlgn="base" hangingPunct="0">
        <a:spcBef>
          <a:spcPct val="0"/>
        </a:spcBef>
        <a:spcAft>
          <a:spcPct val="0"/>
        </a:spcAft>
        <a:defRPr sz="4000" b="1">
          <a:solidFill>
            <a:schemeClr val="tx1"/>
          </a:solidFill>
          <a:latin typeface="Arial" pitchFamily="34" charset="0"/>
          <a:ea typeface="ＭＳ Ｐゴシック" charset="0"/>
          <a:cs typeface="Arial" pitchFamily="34" charset="0"/>
        </a:defRPr>
      </a:lvl3pPr>
      <a:lvl4pPr algn="ctr" rtl="0" eaLnBrk="0" fontAlgn="base" hangingPunct="0">
        <a:spcBef>
          <a:spcPct val="0"/>
        </a:spcBef>
        <a:spcAft>
          <a:spcPct val="0"/>
        </a:spcAft>
        <a:defRPr sz="4000" b="1">
          <a:solidFill>
            <a:schemeClr val="tx1"/>
          </a:solidFill>
          <a:latin typeface="Arial" pitchFamily="34" charset="0"/>
          <a:ea typeface="ＭＳ Ｐゴシック" charset="0"/>
          <a:cs typeface="Arial" pitchFamily="34" charset="0"/>
        </a:defRPr>
      </a:lvl4pPr>
      <a:lvl5pPr algn="ctr" rtl="0" eaLnBrk="0" fontAlgn="base" hangingPunct="0">
        <a:spcBef>
          <a:spcPct val="0"/>
        </a:spcBef>
        <a:spcAft>
          <a:spcPct val="0"/>
        </a:spcAft>
        <a:defRPr sz="4000" b="1">
          <a:solidFill>
            <a:schemeClr val="tx1"/>
          </a:solidFill>
          <a:latin typeface="Arial" pitchFamily="34" charset="0"/>
          <a:ea typeface="ＭＳ Ｐゴシック" charset="0"/>
          <a:cs typeface="Arial"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a:ea typeface="ＭＳ Ｐゴシック" charset="0"/>
          <a:cs typeface="Arial"/>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a:ea typeface="ＭＳ Ｐゴシック" charset="0"/>
          <a:cs typeface="Arial"/>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a:ea typeface="ＭＳ Ｐゴシック" charset="0"/>
          <a:cs typeface="Arial"/>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457200"/>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1027" name="Text Placeholder 2"/>
          <p:cNvSpPr>
            <a:spLocks noGrp="1"/>
          </p:cNvSpPr>
          <p:nvPr>
            <p:ph type="body" idx="1"/>
          </p:nvPr>
        </p:nvSpPr>
        <p:spPr bwMode="auto">
          <a:xfrm>
            <a:off x="609600" y="1600200"/>
            <a:ext cx="109728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76200"/>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pPr defTabSz="1219170" eaLnBrk="1" hangingPunct="1"/>
            <a:fld id="{F231BD4E-0229-9B44-9614-7F12BB4C22C0}" type="datetimeFigureOut">
              <a:rPr lang="en-US" smtClean="0">
                <a:ea typeface="ＭＳ Ｐゴシック" charset="0"/>
              </a:rPr>
              <a:pPr defTabSz="1219170" eaLnBrk="1" hangingPunct="1"/>
              <a:t>5/23/24</a:t>
            </a:fld>
            <a:endParaRPr lang="en-US" dirty="0">
              <a:ea typeface="ＭＳ Ｐゴシック" charset="0"/>
            </a:endParaRPr>
          </a:p>
        </p:txBody>
      </p:sp>
      <p:sp>
        <p:nvSpPr>
          <p:cNvPr id="6" name="Slide Number Placeholder 5"/>
          <p:cNvSpPr>
            <a:spLocks noGrp="1"/>
          </p:cNvSpPr>
          <p:nvPr>
            <p:ph type="sldNum" sz="quarter" idx="4"/>
          </p:nvPr>
        </p:nvSpPr>
        <p:spPr>
          <a:xfrm>
            <a:off x="8737600" y="7620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defTabSz="1219170" eaLnBrk="1" hangingPunct="1"/>
            <a:fld id="{5B47AB88-B3DD-1941-A162-F0C906B725B1}" type="slidenum">
              <a:rPr lang="en-US" smtClean="0">
                <a:ea typeface="ＭＳ Ｐゴシック" charset="0"/>
              </a:rPr>
              <a:pPr defTabSz="1219170" eaLnBrk="1" hangingPunct="1"/>
              <a:t>‹#›</a:t>
            </a:fld>
            <a:endParaRPr lang="en-US" dirty="0">
              <a:ea typeface="ＭＳ Ｐゴシック" charset="0"/>
            </a:endParaRPr>
          </a:p>
        </p:txBody>
      </p:sp>
      <p:sp>
        <p:nvSpPr>
          <p:cNvPr id="9" name="Rectangle 8"/>
          <p:cNvSpPr/>
          <p:nvPr/>
        </p:nvSpPr>
        <p:spPr>
          <a:xfrm>
            <a:off x="0" y="5867400"/>
            <a:ext cx="12192000" cy="9906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pic>
        <p:nvPicPr>
          <p:cNvPr id="15" name="Picture 14">
            <a:extLst>
              <a:ext uri="{FF2B5EF4-FFF2-40B4-BE49-F238E27FC236}">
                <a16:creationId xmlns:a16="http://schemas.microsoft.com/office/drawing/2014/main" id="{B85C3734-1680-2849-B610-DD662F137E9D}"/>
              </a:ext>
            </a:extLst>
          </p:cNvPr>
          <p:cNvPicPr>
            <a:picLocks noChangeAspect="1"/>
          </p:cNvPicPr>
          <p:nvPr userDrawn="1"/>
        </p:nvPicPr>
        <p:blipFill>
          <a:blip r:embed="rId5" cstate="email">
            <a:extLst>
              <a:ext uri="{28A0092B-C50C-407E-A947-70E740481C1C}">
                <a14:useLocalDpi xmlns:a14="http://schemas.microsoft.com/office/drawing/2010/main" val="0"/>
              </a:ext>
            </a:extLst>
          </a:blip>
          <a:stretch>
            <a:fillRect/>
          </a:stretch>
        </p:blipFill>
        <p:spPr>
          <a:xfrm>
            <a:off x="304800" y="6070600"/>
            <a:ext cx="3031067" cy="557061"/>
          </a:xfrm>
          <a:prstGeom prst="rect">
            <a:avLst/>
          </a:prstGeom>
        </p:spPr>
      </p:pic>
    </p:spTree>
    <p:extLst>
      <p:ext uri="{BB962C8B-B14F-4D97-AF65-F5344CB8AC3E}">
        <p14:creationId xmlns:p14="http://schemas.microsoft.com/office/powerpoint/2010/main" val="1567881526"/>
      </p:ext>
    </p:extLst>
  </p:cSld>
  <p:clrMap bg1="lt1" tx1="dk1" bg2="lt2" tx2="dk2" accent1="accent1" accent2="accent2" accent3="accent3" accent4="accent4" accent5="accent5" accent6="accent6" hlink="hlink" folHlink="folHlink"/>
  <p:sldLayoutIdLst>
    <p:sldLayoutId id="2147485378" r:id="rId1"/>
    <p:sldLayoutId id="2147485379" r:id="rId2"/>
    <p:sldLayoutId id="2147485380" r:id="rId3"/>
  </p:sldLayoutIdLst>
  <p:txStyles>
    <p:titleStyle>
      <a:lvl1pPr algn="ctr" rtl="0" eaLnBrk="0" fontAlgn="base" hangingPunct="0">
        <a:spcBef>
          <a:spcPct val="0"/>
        </a:spcBef>
        <a:spcAft>
          <a:spcPct val="0"/>
        </a:spcAft>
        <a:defRPr sz="4400" b="1" i="0" kern="1200" baseline="0">
          <a:solidFill>
            <a:schemeClr val="tx1"/>
          </a:solidFill>
          <a:effectLst>
            <a:outerShdw blurRad="50800" dist="38100" dir="2700000" algn="tl" rotWithShape="0">
              <a:prstClr val="black">
                <a:alpha val="40000"/>
              </a:prstClr>
            </a:outerShdw>
          </a:effectLst>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189" algn="ctr" rtl="0" eaLnBrk="1" fontAlgn="base" hangingPunct="1">
        <a:spcBef>
          <a:spcPct val="0"/>
        </a:spcBef>
        <a:spcAft>
          <a:spcPct val="0"/>
        </a:spcAft>
        <a:defRPr sz="4400">
          <a:solidFill>
            <a:schemeClr val="tx1"/>
          </a:solidFill>
          <a:latin typeface="Calibri" pitchFamily="34" charset="0"/>
        </a:defRPr>
      </a:lvl6pPr>
      <a:lvl7pPr marL="914377" algn="ctr" rtl="0" eaLnBrk="1" fontAlgn="base" hangingPunct="1">
        <a:spcBef>
          <a:spcPct val="0"/>
        </a:spcBef>
        <a:spcAft>
          <a:spcPct val="0"/>
        </a:spcAft>
        <a:defRPr sz="4400">
          <a:solidFill>
            <a:schemeClr val="tx1"/>
          </a:solidFill>
          <a:latin typeface="Calibri" pitchFamily="34" charset="0"/>
        </a:defRPr>
      </a:lvl7pPr>
      <a:lvl8pPr marL="1371566" algn="ctr" rtl="0" eaLnBrk="1" fontAlgn="base" hangingPunct="1">
        <a:spcBef>
          <a:spcPct val="0"/>
        </a:spcBef>
        <a:spcAft>
          <a:spcPct val="0"/>
        </a:spcAft>
        <a:defRPr sz="4400">
          <a:solidFill>
            <a:schemeClr val="tx1"/>
          </a:solidFill>
          <a:latin typeface="Calibri" pitchFamily="34" charset="0"/>
        </a:defRPr>
      </a:lvl8pPr>
      <a:lvl9pPr marL="1828754" algn="ctr" rtl="0" eaLnBrk="1" fontAlgn="base" hangingPunct="1">
        <a:spcBef>
          <a:spcPct val="0"/>
        </a:spcBef>
        <a:spcAft>
          <a:spcPct val="0"/>
        </a:spcAft>
        <a:defRPr sz="4400">
          <a:solidFill>
            <a:schemeClr val="tx1"/>
          </a:solidFill>
          <a:latin typeface="Calibri" pitchFamily="34" charset="0"/>
        </a:defRPr>
      </a:lvl9pPr>
    </p:titleStyle>
    <p:bodyStyle>
      <a:lvl1pPr marL="342891" indent="-342891"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32" indent="-285744"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ＭＳ Ｐゴシック" charset="0"/>
        </a:defRPr>
      </a:lvl2pPr>
      <a:lvl3pPr marL="1142971" indent="-228594"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charset="0"/>
        </a:defRPr>
      </a:lvl3pPr>
      <a:lvl4pPr marL="1600160" indent="-228594"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charset="0"/>
        </a:defRPr>
      </a:lvl4pPr>
      <a:lvl5pPr marL="2057349" indent="-228594"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charset="0"/>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www.nationalacademies.org/our-work/return-of-individual-specific-research-results-generated-in-research-laboratories"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hyperlink" Target="https://mrctcenter.org/blog/projects/return-of-individual-result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bioethics.iu.edu/ethics-research/index.html" TargetMode="External"/><Relationship Id="rId7" Type="http://schemas.openxmlformats.org/officeDocument/2006/relationships/hyperlink" Target="mailto:olivnj@iu.edu"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hyperlink" Target="mailto:tnyogo@iu.edu" TargetMode="External"/><Relationship Id="rId5" Type="http://schemas.openxmlformats.org/officeDocument/2006/relationships/hyperlink" Target="mailto:phschwar@iu.edu" TargetMode="External"/><Relationship Id="rId4" Type="http://schemas.openxmlformats.org/officeDocument/2006/relationships/hyperlink" Target="https://bioethics.iu.edu/ethics-research/request-consult.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ubtitle 8"/>
          <p:cNvSpPr>
            <a:spLocks noGrp="1"/>
          </p:cNvSpPr>
          <p:nvPr>
            <p:ph type="subTitle" idx="1"/>
          </p:nvPr>
        </p:nvSpPr>
        <p:spPr>
          <a:xfrm>
            <a:off x="1295400" y="3352800"/>
            <a:ext cx="9677400" cy="1600200"/>
          </a:xfrm>
        </p:spPr>
        <p:txBody>
          <a:bodyPr/>
          <a:lstStyle/>
          <a:p>
            <a:pPr>
              <a:lnSpc>
                <a:spcPct val="90000"/>
              </a:lnSpc>
              <a:spcBef>
                <a:spcPct val="0"/>
              </a:spcBef>
            </a:pPr>
            <a:r>
              <a:rPr lang="en-US" altLang="en-US" dirty="0">
                <a:solidFill>
                  <a:schemeClr val="tx2"/>
                </a:solidFill>
                <a:latin typeface="Calibri" charset="0"/>
              </a:rPr>
              <a:t>Peter H. Schwartz, MD, PhD</a:t>
            </a:r>
          </a:p>
          <a:p>
            <a:pPr>
              <a:lnSpc>
                <a:spcPct val="90000"/>
              </a:lnSpc>
              <a:spcBef>
                <a:spcPct val="0"/>
              </a:spcBef>
            </a:pPr>
            <a:r>
              <a:rPr lang="en-US" altLang="en-US" sz="2000" i="1" dirty="0">
                <a:latin typeface="Calibri" charset="0"/>
              </a:rPr>
              <a:t>Director</a:t>
            </a:r>
            <a:r>
              <a:rPr lang="en-US" altLang="en-US" sz="2000" dirty="0">
                <a:latin typeface="Calibri" charset="0"/>
              </a:rPr>
              <a:t>, IU Center for Bioethics</a:t>
            </a:r>
          </a:p>
          <a:p>
            <a:pPr>
              <a:lnSpc>
                <a:spcPct val="90000"/>
              </a:lnSpc>
              <a:spcBef>
                <a:spcPct val="0"/>
              </a:spcBef>
            </a:pPr>
            <a:r>
              <a:rPr lang="en-US" altLang="en-US" sz="2000" i="1" dirty="0">
                <a:latin typeface="Calibri" charset="0"/>
              </a:rPr>
              <a:t>Director</a:t>
            </a:r>
            <a:r>
              <a:rPr lang="en-US" altLang="en-US" sz="2000" dirty="0">
                <a:latin typeface="Calibri" charset="0"/>
              </a:rPr>
              <a:t>, Bioethics and Subject Advocacy Program, Indiana CTSI</a:t>
            </a:r>
          </a:p>
          <a:p>
            <a:pPr>
              <a:lnSpc>
                <a:spcPct val="90000"/>
              </a:lnSpc>
              <a:spcBef>
                <a:spcPct val="0"/>
              </a:spcBef>
            </a:pPr>
            <a:r>
              <a:rPr lang="en-US" altLang="en-US" sz="2000" i="1" dirty="0">
                <a:latin typeface="Calibri" charset="0"/>
              </a:rPr>
              <a:t>Professor of Medicine </a:t>
            </a:r>
            <a:r>
              <a:rPr lang="en-US" altLang="en-US" sz="2000" dirty="0">
                <a:latin typeface="Calibri" charset="0"/>
              </a:rPr>
              <a:t>and </a:t>
            </a:r>
            <a:r>
              <a:rPr lang="en-US" altLang="en-US" sz="2000" i="1" dirty="0">
                <a:latin typeface="Calibri" charset="0"/>
              </a:rPr>
              <a:t>Professor of Bioethics</a:t>
            </a:r>
            <a:r>
              <a:rPr lang="en-US" altLang="en-US" sz="2000" dirty="0">
                <a:latin typeface="Calibri" charset="0"/>
              </a:rPr>
              <a:t>, IU School of Medicine</a:t>
            </a:r>
          </a:p>
          <a:p>
            <a:pPr>
              <a:lnSpc>
                <a:spcPct val="90000"/>
              </a:lnSpc>
              <a:spcBef>
                <a:spcPct val="0"/>
              </a:spcBef>
            </a:pPr>
            <a:r>
              <a:rPr lang="en-US" altLang="en-US" sz="2000" i="1" dirty="0">
                <a:latin typeface="Calibri" charset="0"/>
              </a:rPr>
              <a:t>Professor of Philosophy</a:t>
            </a:r>
            <a:r>
              <a:rPr lang="en-US" altLang="en-US" sz="2000" dirty="0">
                <a:latin typeface="Calibri" charset="0"/>
              </a:rPr>
              <a:t>, IU School of Liberal Arts, IUPUI</a:t>
            </a:r>
          </a:p>
        </p:txBody>
      </p:sp>
      <p:sp>
        <p:nvSpPr>
          <p:cNvPr id="14339" name="Title 7"/>
          <p:cNvSpPr>
            <a:spLocks noGrp="1"/>
          </p:cNvSpPr>
          <p:nvPr>
            <p:ph type="ctrTitle" sz="quarter"/>
          </p:nvPr>
        </p:nvSpPr>
        <p:spPr>
          <a:xfrm>
            <a:off x="1143000" y="510396"/>
            <a:ext cx="9677399" cy="2895600"/>
          </a:xfrm>
        </p:spPr>
        <p:txBody>
          <a:bodyPr anchor="t"/>
          <a:lstStyle/>
          <a:p>
            <a:pPr>
              <a:lnSpc>
                <a:spcPct val="90000"/>
              </a:lnSpc>
              <a:defRPr/>
            </a:pPr>
            <a:r>
              <a:rPr lang="en-US" sz="4400" dirty="0">
                <a:solidFill>
                  <a:schemeClr val="tx2"/>
                </a:solidFill>
                <a:latin typeface="Calibri" panose="020F0502020204030204" pitchFamily="34" charset="0"/>
                <a:cs typeface="Calibri" panose="020F0502020204030204" pitchFamily="34" charset="0"/>
              </a:rPr>
              <a:t>Return of Individual Research Results:  </a:t>
            </a:r>
            <a:br>
              <a:rPr lang="en-US" sz="4400" dirty="0">
                <a:solidFill>
                  <a:schemeClr val="tx2"/>
                </a:solidFill>
                <a:latin typeface="Calibri" panose="020F0502020204030204" pitchFamily="34" charset="0"/>
                <a:cs typeface="Calibri" panose="020F0502020204030204" pitchFamily="34" charset="0"/>
              </a:rPr>
            </a:br>
            <a:r>
              <a:rPr lang="en-US" sz="4400" dirty="0">
                <a:solidFill>
                  <a:schemeClr val="tx2"/>
                </a:solidFill>
                <a:latin typeface="Calibri" panose="020F0502020204030204" pitchFamily="34" charset="0"/>
                <a:cs typeface="Calibri" panose="020F0502020204030204" pitchFamily="34" charset="0"/>
              </a:rPr>
              <a:t>Ethics and Regulation:  The IU Approach</a:t>
            </a:r>
            <a:br>
              <a:rPr lang="en-US" altLang="en-US" sz="4400" dirty="0">
                <a:solidFill>
                  <a:schemeClr val="tx2"/>
                </a:solidFill>
                <a:latin typeface="Calibri" panose="020F0502020204030204" pitchFamily="34" charset="0"/>
                <a:cs typeface="Calibri" panose="020F0502020204030204" pitchFamily="34" charset="0"/>
              </a:rPr>
            </a:br>
            <a:br>
              <a:rPr lang="en-US" altLang="en-US" sz="2400" dirty="0">
                <a:solidFill>
                  <a:schemeClr val="tx1"/>
                </a:solidFill>
                <a:latin typeface="Calibri" panose="020F0502020204030204" pitchFamily="34" charset="0"/>
                <a:cs typeface="Calibri" panose="020F0502020204030204" pitchFamily="34" charset="0"/>
              </a:rPr>
            </a:br>
            <a:r>
              <a:rPr lang="en-US" altLang="en-US" sz="2400" dirty="0">
                <a:solidFill>
                  <a:schemeClr val="tx1"/>
                </a:solidFill>
                <a:latin typeface="Calibri" panose="020F0502020204030204" pitchFamily="34" charset="0"/>
                <a:cs typeface="Calibri" panose="020F0502020204030204" pitchFamily="34" charset="0"/>
              </a:rPr>
              <a:t>Translational Research Ethics – Applied Topics (TREATs)</a:t>
            </a:r>
            <a:br>
              <a:rPr lang="en-US" altLang="en-US" sz="2400" dirty="0">
                <a:solidFill>
                  <a:schemeClr val="tx1"/>
                </a:solidFill>
                <a:latin typeface="Calibri" panose="020F0502020204030204" pitchFamily="34" charset="0"/>
                <a:cs typeface="Calibri" panose="020F0502020204030204" pitchFamily="34" charset="0"/>
              </a:rPr>
            </a:br>
            <a:r>
              <a:rPr lang="en-US" altLang="en-US" sz="2400" dirty="0">
                <a:solidFill>
                  <a:schemeClr val="tx1"/>
                </a:solidFill>
                <a:latin typeface="Calibri" panose="020F0502020204030204" pitchFamily="34" charset="0"/>
                <a:cs typeface="Calibri" panose="020F0502020204030204" pitchFamily="34" charset="0"/>
              </a:rPr>
              <a:t>Bioethics and Subject Advocacy Program, Indiana CTSI</a:t>
            </a:r>
            <a:br>
              <a:rPr lang="en-US" altLang="en-US" sz="2400" dirty="0">
                <a:solidFill>
                  <a:schemeClr val="tx1"/>
                </a:solidFill>
                <a:latin typeface="Calibri" panose="020F0502020204030204" pitchFamily="34" charset="0"/>
                <a:cs typeface="Calibri" panose="020F0502020204030204" pitchFamily="34" charset="0"/>
              </a:rPr>
            </a:br>
            <a:r>
              <a:rPr lang="en-US" altLang="en-US" sz="2400" dirty="0">
                <a:solidFill>
                  <a:schemeClr val="tx1"/>
                </a:solidFill>
                <a:latin typeface="Calibri" panose="020F0502020204030204" pitchFamily="34" charset="0"/>
                <a:cs typeface="Calibri" panose="020F0502020204030204" pitchFamily="34" charset="0"/>
              </a:rPr>
              <a:t>March 14, 2024</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1143000" y="228600"/>
            <a:ext cx="8915400" cy="666750"/>
          </a:xfrm>
        </p:spPr>
        <p:txBody>
          <a:bodyPr/>
          <a:lstStyle/>
          <a:p>
            <a:pPr algn="l" eaLnBrk="1" hangingPunct="1"/>
            <a:r>
              <a:rPr lang="en-US" altLang="en-US" b="0" dirty="0">
                <a:solidFill>
                  <a:srgbClr val="005B94"/>
                </a:solidFill>
                <a:latin typeface="Calibri" charset="0"/>
              </a:rPr>
              <a:t>Four types of research findings (“bins”)</a:t>
            </a:r>
            <a:endParaRPr lang="en-US" altLang="en-US" b="0" dirty="0">
              <a:solidFill>
                <a:srgbClr val="333736"/>
              </a:solidFill>
              <a:latin typeface="Calibri" charset="0"/>
            </a:endParaRPr>
          </a:p>
        </p:txBody>
      </p:sp>
      <p:sp>
        <p:nvSpPr>
          <p:cNvPr id="38915" name="Rectangle 3"/>
          <p:cNvSpPr>
            <a:spLocks noGrp="1" noChangeArrowheads="1"/>
          </p:cNvSpPr>
          <p:nvPr>
            <p:ph type="body" idx="4294967295"/>
          </p:nvPr>
        </p:nvSpPr>
        <p:spPr>
          <a:xfrm>
            <a:off x="736072" y="1088036"/>
            <a:ext cx="6629400" cy="4800600"/>
          </a:xfrm>
        </p:spPr>
        <p:txBody>
          <a:bodyPr/>
          <a:lstStyle/>
          <a:p>
            <a:pPr marL="457200" indent="-457200">
              <a:buFont typeface="+mj-lt"/>
              <a:buAutoNum type="arabicPeriod"/>
              <a:defRPr/>
            </a:pPr>
            <a:r>
              <a:rPr lang="en-US" altLang="en-US" sz="2400" dirty="0">
                <a:solidFill>
                  <a:srgbClr val="333736"/>
                </a:solidFill>
                <a:latin typeface="Calibri" charset="0"/>
                <a:ea typeface="Calibri" charset="0"/>
                <a:cs typeface="Calibri" charset="0"/>
              </a:rPr>
              <a:t>Significant for the person’s health in the near future, potentially involving risk of death or severe morbidity, and interventions are available that improve outcomes.</a:t>
            </a:r>
          </a:p>
          <a:p>
            <a:pPr marL="457200" indent="-457200">
              <a:buFont typeface="+mj-lt"/>
              <a:buAutoNum type="arabicPeriod"/>
              <a:defRPr/>
            </a:pPr>
            <a:r>
              <a:rPr lang="en-US" altLang="en-US" sz="2400" dirty="0">
                <a:solidFill>
                  <a:srgbClr val="333736"/>
                </a:solidFill>
                <a:latin typeface="Calibri" charset="0"/>
                <a:ea typeface="Calibri" charset="0"/>
                <a:cs typeface="Calibri" charset="0"/>
              </a:rPr>
              <a:t>Significant for the person’s health but not in near future, and interventions are available that improve outcomes.</a:t>
            </a:r>
          </a:p>
          <a:p>
            <a:pPr marL="457200" indent="-457200">
              <a:buFont typeface="+mj-lt"/>
              <a:buAutoNum type="arabicPeriod"/>
              <a:tabLst>
                <a:tab pos="346075" algn="l"/>
              </a:tabLst>
              <a:defRPr/>
            </a:pPr>
            <a:r>
              <a:rPr lang="en-US" altLang="en-US" sz="2400" dirty="0">
                <a:solidFill>
                  <a:srgbClr val="333736"/>
                </a:solidFill>
                <a:latin typeface="Calibri" charset="0"/>
                <a:ea typeface="Calibri" charset="0"/>
                <a:cs typeface="Calibri" charset="0"/>
              </a:rPr>
              <a:t>Significant for the person’s health but there are no interventions available that improve outcomes.</a:t>
            </a:r>
          </a:p>
          <a:p>
            <a:pPr marL="457200" indent="-457200">
              <a:buFont typeface="+mj-lt"/>
              <a:buAutoNum type="arabicPeriod"/>
              <a:tabLst>
                <a:tab pos="346075" algn="l"/>
              </a:tabLst>
              <a:defRPr/>
            </a:pPr>
            <a:r>
              <a:rPr lang="en-US" altLang="en-US" sz="2400" dirty="0">
                <a:solidFill>
                  <a:srgbClr val="333736"/>
                </a:solidFill>
                <a:latin typeface="Calibri" charset="0"/>
                <a:ea typeface="Calibri" charset="0"/>
                <a:cs typeface="Calibri" charset="0"/>
              </a:rPr>
              <a:t>Unclear significance for the person’s health, and no interventions that improve outcomes.  </a:t>
            </a:r>
          </a:p>
        </p:txBody>
      </p:sp>
      <p:sp>
        <p:nvSpPr>
          <p:cNvPr id="2" name="TextBox 1">
            <a:extLst>
              <a:ext uri="{FF2B5EF4-FFF2-40B4-BE49-F238E27FC236}">
                <a16:creationId xmlns:a16="http://schemas.microsoft.com/office/drawing/2014/main" id="{EF2EFF39-9C72-5541-91A6-A7B08ED9FF95}"/>
              </a:ext>
            </a:extLst>
          </p:cNvPr>
          <p:cNvSpPr txBox="1"/>
          <p:nvPr/>
        </p:nvSpPr>
        <p:spPr>
          <a:xfrm>
            <a:off x="7924800" y="1219200"/>
            <a:ext cx="3962400" cy="3908762"/>
          </a:xfrm>
          <a:prstGeom prst="rect">
            <a:avLst/>
          </a:prstGeom>
          <a:noFill/>
        </p:spPr>
        <p:txBody>
          <a:bodyPr wrap="square" rtlCol="0">
            <a:spAutoFit/>
          </a:bodyPr>
          <a:lstStyle/>
          <a:p>
            <a:pPr marL="342900" indent="-342900">
              <a:buFont typeface="Arial" panose="020B0604020202020204" pitchFamily="34" charset="0"/>
              <a:buChar char="•"/>
            </a:pPr>
            <a:r>
              <a:rPr lang="en-US" sz="2400" b="1" dirty="0">
                <a:latin typeface="Calibri" panose="020F0502020204030204" pitchFamily="34" charset="0"/>
                <a:cs typeface="Calibri" panose="020F0502020204030204" pitchFamily="34" charset="0"/>
              </a:rPr>
              <a:t>Benefits of disclosure:</a:t>
            </a:r>
          </a:p>
          <a:p>
            <a:pPr marL="800100" lvl="1" indent="-342900">
              <a:buFont typeface="Wingdings" pitchFamily="2" charset="2"/>
              <a:buChar char="Ø"/>
            </a:pPr>
            <a:r>
              <a:rPr lang="en-US" sz="2000" b="1" dirty="0">
                <a:latin typeface="Calibri" panose="020F0502020204030204" pitchFamily="34" charset="0"/>
                <a:cs typeface="Calibri" panose="020F0502020204030204" pitchFamily="34" charset="0"/>
              </a:rPr>
              <a:t>Medical</a:t>
            </a:r>
          </a:p>
          <a:p>
            <a:pPr marL="800100" lvl="1" indent="-342900">
              <a:buFont typeface="Wingdings" pitchFamily="2" charset="2"/>
              <a:buChar char="Ø"/>
            </a:pPr>
            <a:r>
              <a:rPr lang="en-US" sz="2000" b="1" dirty="0">
                <a:latin typeface="Calibri" panose="020F0502020204030204" pitchFamily="34" charset="0"/>
                <a:cs typeface="Calibri" panose="020F0502020204030204" pitchFamily="34" charset="0"/>
              </a:rPr>
              <a:t>Personal</a:t>
            </a:r>
          </a:p>
          <a:p>
            <a:pPr marL="342900" indent="-342900">
              <a:buFont typeface="Arial" panose="020B0604020202020204" pitchFamily="34" charset="0"/>
              <a:buChar char="•"/>
            </a:pPr>
            <a:r>
              <a:rPr lang="en-US" sz="2400" b="1" dirty="0">
                <a:latin typeface="Calibri" panose="020F0502020204030204" pitchFamily="34" charset="0"/>
                <a:cs typeface="Calibri" panose="020F0502020204030204" pitchFamily="34" charset="0"/>
              </a:rPr>
              <a:t>Risks of disclosure</a:t>
            </a:r>
          </a:p>
          <a:p>
            <a:pPr marL="800100" lvl="1" indent="-342900">
              <a:buFont typeface="Wingdings" pitchFamily="2" charset="2"/>
              <a:buChar char="Ø"/>
            </a:pPr>
            <a:r>
              <a:rPr lang="en-US" sz="2000" b="1" dirty="0">
                <a:latin typeface="Calibri" panose="020F0502020204030204" pitchFamily="34" charset="0"/>
                <a:cs typeface="Calibri" panose="020F0502020204030204" pitchFamily="34" charset="0"/>
              </a:rPr>
              <a:t>Misuse</a:t>
            </a:r>
          </a:p>
          <a:p>
            <a:pPr marL="800100" lvl="1" indent="-342900">
              <a:buFont typeface="Wingdings" pitchFamily="2" charset="2"/>
              <a:buChar char="Ø"/>
            </a:pPr>
            <a:r>
              <a:rPr lang="en-US" sz="2000" b="1" dirty="0">
                <a:latin typeface="Calibri" panose="020F0502020204030204" pitchFamily="34" charset="0"/>
                <a:cs typeface="Calibri" panose="020F0502020204030204" pitchFamily="34" charset="0"/>
              </a:rPr>
              <a:t>Anxiety</a:t>
            </a:r>
          </a:p>
          <a:p>
            <a:pPr marL="342900" indent="-342900">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As you go down the list:</a:t>
            </a:r>
          </a:p>
          <a:p>
            <a:pPr marL="342900" indent="-342900">
              <a:buFont typeface="Arial" panose="020B0604020202020204" pitchFamily="34" charset="0"/>
              <a:buChar char="•"/>
              <a:tabLst>
                <a:tab pos="346075" algn="l"/>
              </a:tabLst>
              <a:defRPr/>
            </a:pPr>
            <a:r>
              <a:rPr lang="en-US" altLang="en-US" sz="2400" dirty="0">
                <a:solidFill>
                  <a:srgbClr val="333736"/>
                </a:solidFill>
                <a:latin typeface="Calibri" panose="020F0502020204030204" pitchFamily="34" charset="0"/>
                <a:ea typeface="Calibri" charset="0"/>
                <a:cs typeface="Calibri" panose="020F0502020204030204" pitchFamily="34" charset="0"/>
              </a:rPr>
              <a:t>Decreasing benefits</a:t>
            </a:r>
          </a:p>
          <a:p>
            <a:pPr marL="342900" indent="-342900">
              <a:buFont typeface="Arial" panose="020B0604020202020204" pitchFamily="34" charset="0"/>
              <a:buChar char="•"/>
              <a:tabLst>
                <a:tab pos="346075" algn="l"/>
              </a:tabLst>
              <a:defRPr/>
            </a:pPr>
            <a:r>
              <a:rPr lang="en-US" sz="2400" dirty="0">
                <a:solidFill>
                  <a:srgbClr val="333736"/>
                </a:solidFill>
                <a:latin typeface="Calibri" panose="020F0502020204030204" pitchFamily="34" charset="0"/>
                <a:cs typeface="Calibri" panose="020F0502020204030204" pitchFamily="34" charset="0"/>
              </a:rPr>
              <a:t>Increasing possibility of misuse</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6317211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dissolve">
                                      <p:cBhvr>
                                        <p:cTn id="10" dur="500"/>
                                        <p:tgtEl>
                                          <p:spTgt spid="2">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dissolve">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dissolve">
                                      <p:cBhvr>
                                        <p:cTn id="18" dur="500"/>
                                        <p:tgtEl>
                                          <p:spTgt spid="2">
                                            <p:txEl>
                                              <p:pRg st="3" end="3"/>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dissolve">
                                      <p:cBhvr>
                                        <p:cTn id="21" dur="500"/>
                                        <p:tgtEl>
                                          <p:spTgt spid="2">
                                            <p:txEl>
                                              <p:pRg st="4" end="4"/>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animEffect transition="in" filter="dissolve">
                                      <p:cBhvr>
                                        <p:cTn id="24" dur="500"/>
                                        <p:tgtEl>
                                          <p:spTgt spid="2">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animEffect transition="in" filter="dissolve">
                                      <p:cBhvr>
                                        <p:cTn id="29" dur="500"/>
                                        <p:tgtEl>
                                          <p:spTgt spid="2">
                                            <p:txEl>
                                              <p:pRg st="7" end="7"/>
                                            </p:txEl>
                                          </p:spTgt>
                                        </p:tgtEl>
                                      </p:cBhvr>
                                    </p:animEffect>
                                  </p:childTnLst>
                                </p:cTn>
                              </p:par>
                              <p:par>
                                <p:cTn id="30" presetID="9" presetClass="entr" presetSubtype="0" fill="hold" nodeType="with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dissolve">
                                      <p:cBhvr>
                                        <p:cTn id="32" dur="500"/>
                                        <p:tgtEl>
                                          <p:spTgt spid="2">
                                            <p:txEl>
                                              <p:pRg st="8" end="8"/>
                                            </p:txEl>
                                          </p:spTgt>
                                        </p:tgtEl>
                                      </p:cBhvr>
                                    </p:animEffect>
                                  </p:childTnLst>
                                </p:cTn>
                              </p:par>
                              <p:par>
                                <p:cTn id="33" presetID="9" presetClass="entr" presetSubtype="0"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Effect transition="in" filter="dissolve">
                                      <p:cBhvr>
                                        <p:cTn id="35"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1143000" y="228600"/>
            <a:ext cx="8915400" cy="666750"/>
          </a:xfrm>
        </p:spPr>
        <p:txBody>
          <a:bodyPr/>
          <a:lstStyle/>
          <a:p>
            <a:pPr algn="l" eaLnBrk="1" hangingPunct="1"/>
            <a:r>
              <a:rPr lang="en-US" altLang="en-US" b="0" dirty="0">
                <a:solidFill>
                  <a:srgbClr val="005B94"/>
                </a:solidFill>
                <a:latin typeface="Calibri" charset="0"/>
              </a:rPr>
              <a:t>Four types of research findings (“bins”)</a:t>
            </a:r>
            <a:endParaRPr lang="en-US" altLang="en-US" b="0" dirty="0">
              <a:solidFill>
                <a:srgbClr val="333736"/>
              </a:solidFill>
              <a:latin typeface="Calibri" charset="0"/>
            </a:endParaRPr>
          </a:p>
        </p:txBody>
      </p:sp>
      <p:sp>
        <p:nvSpPr>
          <p:cNvPr id="38915" name="Rectangle 3"/>
          <p:cNvSpPr>
            <a:spLocks noGrp="1" noChangeArrowheads="1"/>
          </p:cNvSpPr>
          <p:nvPr>
            <p:ph type="body" idx="4294967295"/>
          </p:nvPr>
        </p:nvSpPr>
        <p:spPr>
          <a:xfrm>
            <a:off x="736072" y="1088036"/>
            <a:ext cx="6629400" cy="4800600"/>
          </a:xfrm>
        </p:spPr>
        <p:txBody>
          <a:bodyPr/>
          <a:lstStyle/>
          <a:p>
            <a:pPr marL="457200" indent="-457200">
              <a:buFont typeface="+mj-lt"/>
              <a:buAutoNum type="arabicPeriod"/>
              <a:defRPr/>
            </a:pPr>
            <a:r>
              <a:rPr lang="en-US" altLang="en-US" sz="2400" dirty="0">
                <a:solidFill>
                  <a:srgbClr val="333736"/>
                </a:solidFill>
                <a:latin typeface="Calibri" charset="0"/>
                <a:ea typeface="Calibri" charset="0"/>
                <a:cs typeface="Calibri" charset="0"/>
              </a:rPr>
              <a:t>Significant for the person’s health in the near future, potentially involving risk of death or severe morbidity, and interventions are available that improve outcomes.</a:t>
            </a:r>
          </a:p>
          <a:p>
            <a:pPr marL="457200" indent="-457200">
              <a:buFont typeface="+mj-lt"/>
              <a:buAutoNum type="arabicPeriod"/>
              <a:defRPr/>
            </a:pPr>
            <a:r>
              <a:rPr lang="en-US" altLang="en-US" sz="2400" dirty="0">
                <a:solidFill>
                  <a:srgbClr val="333736"/>
                </a:solidFill>
                <a:latin typeface="Calibri" charset="0"/>
                <a:ea typeface="Calibri" charset="0"/>
                <a:cs typeface="Calibri" charset="0"/>
              </a:rPr>
              <a:t>Significant for the person’s health but not in near future, and interventions are available that improve outcomes.</a:t>
            </a:r>
          </a:p>
          <a:p>
            <a:pPr marL="457200" indent="-457200">
              <a:buFont typeface="+mj-lt"/>
              <a:buAutoNum type="arabicPeriod"/>
              <a:tabLst>
                <a:tab pos="346075" algn="l"/>
              </a:tabLst>
              <a:defRPr/>
            </a:pPr>
            <a:r>
              <a:rPr lang="en-US" altLang="en-US" sz="2400" dirty="0">
                <a:solidFill>
                  <a:srgbClr val="333736"/>
                </a:solidFill>
                <a:latin typeface="Calibri" charset="0"/>
                <a:ea typeface="Calibri" charset="0"/>
                <a:cs typeface="Calibri" charset="0"/>
              </a:rPr>
              <a:t>Significant for the person’s health but there are no interventions available that improve outcomes.</a:t>
            </a:r>
          </a:p>
          <a:p>
            <a:pPr marL="457200" indent="-457200">
              <a:buFont typeface="+mj-lt"/>
              <a:buAutoNum type="arabicPeriod"/>
              <a:tabLst>
                <a:tab pos="346075" algn="l"/>
              </a:tabLst>
              <a:defRPr/>
            </a:pPr>
            <a:r>
              <a:rPr lang="en-US" altLang="en-US" sz="2400" dirty="0">
                <a:solidFill>
                  <a:srgbClr val="333736"/>
                </a:solidFill>
                <a:latin typeface="Calibri" charset="0"/>
                <a:ea typeface="Calibri" charset="0"/>
                <a:cs typeface="Calibri" charset="0"/>
              </a:rPr>
              <a:t>Unclear significance for the person’s health, and no interventions that improve outcomes.  </a:t>
            </a:r>
          </a:p>
        </p:txBody>
      </p:sp>
      <p:sp>
        <p:nvSpPr>
          <p:cNvPr id="2" name="TextBox 1">
            <a:extLst>
              <a:ext uri="{FF2B5EF4-FFF2-40B4-BE49-F238E27FC236}">
                <a16:creationId xmlns:a16="http://schemas.microsoft.com/office/drawing/2014/main" id="{EF2EFF39-9C72-5541-91A6-A7B08ED9FF95}"/>
              </a:ext>
            </a:extLst>
          </p:cNvPr>
          <p:cNvSpPr txBox="1"/>
          <p:nvPr/>
        </p:nvSpPr>
        <p:spPr>
          <a:xfrm>
            <a:off x="8077200" y="1351508"/>
            <a:ext cx="3733800" cy="4462760"/>
          </a:xfrm>
          <a:prstGeom prst="rect">
            <a:avLst/>
          </a:prstGeom>
          <a:noFill/>
        </p:spPr>
        <p:txBody>
          <a:bodyPr wrap="square" rtlCol="0">
            <a:spAutoFit/>
          </a:bodyPr>
          <a:lstStyle/>
          <a:p>
            <a:r>
              <a:rPr lang="en-US" sz="2400" b="1" dirty="0">
                <a:latin typeface="Calibri" panose="020F0502020204030204" pitchFamily="34" charset="0"/>
                <a:cs typeface="Calibri" panose="020F0502020204030204" pitchFamily="34" charset="0"/>
              </a:rPr>
              <a:t>Must disclose to participants or providers</a:t>
            </a:r>
          </a:p>
          <a:p>
            <a:endParaRPr lang="en-US" sz="2400" b="1" dirty="0">
              <a:latin typeface="Calibri" panose="020F0502020204030204" pitchFamily="34" charset="0"/>
              <a:cs typeface="Calibri" panose="020F0502020204030204" pitchFamily="34" charset="0"/>
            </a:endParaRPr>
          </a:p>
          <a:p>
            <a:pPr>
              <a:spcBef>
                <a:spcPts val="1200"/>
              </a:spcBef>
            </a:pPr>
            <a:r>
              <a:rPr lang="en-US" sz="2400" b="1" dirty="0">
                <a:latin typeface="Calibri" panose="020F0502020204030204" pitchFamily="34" charset="0"/>
                <a:cs typeface="Calibri" panose="020F0502020204030204" pitchFamily="34" charset="0"/>
              </a:rPr>
              <a:t>Should disclose to participants or providers</a:t>
            </a:r>
          </a:p>
          <a:p>
            <a:endParaRPr lang="en-US" sz="2400" b="1" dirty="0">
              <a:latin typeface="Calibri" panose="020F0502020204030204" pitchFamily="34" charset="0"/>
              <a:cs typeface="Calibri" panose="020F0502020204030204" pitchFamily="34" charset="0"/>
            </a:endParaRPr>
          </a:p>
          <a:p>
            <a:pPr>
              <a:spcBef>
                <a:spcPts val="1200"/>
              </a:spcBef>
            </a:pPr>
            <a:r>
              <a:rPr lang="en-US" sz="2400" b="1" dirty="0">
                <a:latin typeface="Calibri" panose="020F0502020204030204" pitchFamily="34" charset="0"/>
                <a:cs typeface="Calibri" panose="020F0502020204030204" pitchFamily="34" charset="0"/>
              </a:rPr>
              <a:t>May or may not disclose to participants or providers</a:t>
            </a:r>
          </a:p>
          <a:p>
            <a:endParaRPr lang="en-US" sz="2400" b="1" dirty="0">
              <a:latin typeface="Calibri" panose="020F0502020204030204" pitchFamily="34" charset="0"/>
              <a:cs typeface="Calibri" panose="020F0502020204030204" pitchFamily="34" charset="0"/>
            </a:endParaRPr>
          </a:p>
          <a:p>
            <a:r>
              <a:rPr lang="en-US" sz="2400" b="1" dirty="0">
                <a:latin typeface="Calibri" panose="020F0502020204030204" pitchFamily="34" charset="0"/>
                <a:cs typeface="Calibri" panose="020F0502020204030204" pitchFamily="34" charset="0"/>
              </a:rPr>
              <a:t>Should not disclose to participants or providers</a:t>
            </a:r>
          </a:p>
        </p:txBody>
      </p:sp>
    </p:spTree>
    <p:extLst>
      <p:ext uri="{BB962C8B-B14F-4D97-AF65-F5344CB8AC3E}">
        <p14:creationId xmlns:p14="http://schemas.microsoft.com/office/powerpoint/2010/main" val="393741929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ssolv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dissolv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dissolve">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1143000" y="228600"/>
            <a:ext cx="8915400" cy="666750"/>
          </a:xfrm>
        </p:spPr>
        <p:txBody>
          <a:bodyPr/>
          <a:lstStyle/>
          <a:p>
            <a:pPr algn="l" eaLnBrk="1" hangingPunct="1"/>
            <a:r>
              <a:rPr lang="en-US" altLang="en-US" b="0" dirty="0">
                <a:solidFill>
                  <a:srgbClr val="005B94"/>
                </a:solidFill>
                <a:latin typeface="Calibri" charset="0"/>
              </a:rPr>
              <a:t>Important caveats and considerations</a:t>
            </a:r>
            <a:endParaRPr lang="en-US" altLang="en-US" b="0" dirty="0">
              <a:solidFill>
                <a:srgbClr val="333736"/>
              </a:solidFill>
              <a:latin typeface="Calibri" charset="0"/>
            </a:endParaRPr>
          </a:p>
        </p:txBody>
      </p:sp>
      <p:sp>
        <p:nvSpPr>
          <p:cNvPr id="38915" name="Rectangle 3"/>
          <p:cNvSpPr>
            <a:spLocks noGrp="1" noChangeArrowheads="1"/>
          </p:cNvSpPr>
          <p:nvPr>
            <p:ph type="body" idx="4294967295"/>
          </p:nvPr>
        </p:nvSpPr>
        <p:spPr>
          <a:xfrm>
            <a:off x="1219200" y="1066800"/>
            <a:ext cx="9220200" cy="4800600"/>
          </a:xfrm>
        </p:spPr>
        <p:txBody>
          <a:bodyPr/>
          <a:lstStyle/>
          <a:p>
            <a:pPr>
              <a:defRPr/>
            </a:pPr>
            <a:r>
              <a:rPr lang="en-US" altLang="en-US" sz="2400" dirty="0">
                <a:solidFill>
                  <a:srgbClr val="333736"/>
                </a:solidFill>
                <a:latin typeface="Calibri" charset="0"/>
                <a:ea typeface="Calibri" charset="0"/>
                <a:cs typeface="Calibri" charset="0"/>
              </a:rPr>
              <a:t>Limitations of resources, effort, and expertise.</a:t>
            </a:r>
          </a:p>
          <a:p>
            <a:pPr>
              <a:defRPr/>
            </a:pPr>
            <a:r>
              <a:rPr lang="en-US" altLang="en-US" sz="2400" dirty="0">
                <a:solidFill>
                  <a:srgbClr val="333736"/>
                </a:solidFill>
                <a:latin typeface="Calibri" charset="0"/>
                <a:ea typeface="Calibri" charset="0"/>
                <a:cs typeface="Calibri" charset="0"/>
              </a:rPr>
              <a:t>Not ethically required to look for findings that might be relevant to research participants.  No “duty to hunt,” even for Bin 1 or 2 results.  </a:t>
            </a:r>
          </a:p>
          <a:p>
            <a:pPr>
              <a:defRPr/>
            </a:pPr>
            <a:r>
              <a:rPr lang="en-US" altLang="en-US" sz="2400" dirty="0">
                <a:solidFill>
                  <a:srgbClr val="333736"/>
                </a:solidFill>
                <a:latin typeface="Calibri" charset="0"/>
                <a:ea typeface="Calibri" charset="0"/>
                <a:cs typeface="Calibri" charset="0"/>
              </a:rPr>
              <a:t>May choose to obtain and return results as part of inducement to participation</a:t>
            </a:r>
          </a:p>
          <a:p>
            <a:pPr>
              <a:defRPr/>
            </a:pPr>
            <a:r>
              <a:rPr lang="en-US" altLang="en-US" sz="2400" dirty="0">
                <a:solidFill>
                  <a:srgbClr val="333736"/>
                </a:solidFill>
                <a:latin typeface="Calibri" charset="0"/>
                <a:ea typeface="Calibri" charset="0"/>
                <a:cs typeface="Calibri" charset="0"/>
              </a:rPr>
              <a:t>Consider benefits and risks of disclosure</a:t>
            </a:r>
          </a:p>
        </p:txBody>
      </p:sp>
    </p:spTree>
    <p:extLst>
      <p:ext uri="{BB962C8B-B14F-4D97-AF65-F5344CB8AC3E}">
        <p14:creationId xmlns:p14="http://schemas.microsoft.com/office/powerpoint/2010/main" val="370942965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dissolve">
                                      <p:cBhvr>
                                        <p:cTn id="7" dur="500"/>
                                        <p:tgtEl>
                                          <p:spTgt spid="38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dissolve">
                                      <p:cBhvr>
                                        <p:cTn id="12" dur="500"/>
                                        <p:tgtEl>
                                          <p:spTgt spid="38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dissolve">
                                      <p:cBhvr>
                                        <p:cTn id="17" dur="500"/>
                                        <p:tgtEl>
                                          <p:spTgt spid="389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8915">
                                            <p:txEl>
                                              <p:pRg st="3" end="3"/>
                                            </p:txEl>
                                          </p:spTgt>
                                        </p:tgtEl>
                                        <p:attrNameLst>
                                          <p:attrName>style.visibility</p:attrName>
                                        </p:attrNameLst>
                                      </p:cBhvr>
                                      <p:to>
                                        <p:strVal val="visible"/>
                                      </p:to>
                                    </p:set>
                                    <p:animEffect transition="in" filter="dissolve">
                                      <p:cBhvr>
                                        <p:cTn id="22" dur="500"/>
                                        <p:tgtEl>
                                          <p:spTgt spid="389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1143000" y="228600"/>
            <a:ext cx="8915400" cy="666750"/>
          </a:xfrm>
        </p:spPr>
        <p:txBody>
          <a:bodyPr/>
          <a:lstStyle/>
          <a:p>
            <a:pPr algn="l" eaLnBrk="1" hangingPunct="1"/>
            <a:r>
              <a:rPr lang="en-US" altLang="en-US" b="0" dirty="0">
                <a:solidFill>
                  <a:srgbClr val="005B94"/>
                </a:solidFill>
                <a:latin typeface="Calibri" charset="0"/>
              </a:rPr>
              <a:t>Important caveats and considerations</a:t>
            </a:r>
            <a:endParaRPr lang="en-US" altLang="en-US" b="0" dirty="0">
              <a:solidFill>
                <a:srgbClr val="333736"/>
              </a:solidFill>
              <a:latin typeface="Calibri" charset="0"/>
            </a:endParaRPr>
          </a:p>
        </p:txBody>
      </p:sp>
      <p:sp>
        <p:nvSpPr>
          <p:cNvPr id="38915" name="Rectangle 3"/>
          <p:cNvSpPr>
            <a:spLocks noGrp="1" noChangeArrowheads="1"/>
          </p:cNvSpPr>
          <p:nvPr>
            <p:ph type="body" idx="4294967295"/>
          </p:nvPr>
        </p:nvSpPr>
        <p:spPr>
          <a:xfrm>
            <a:off x="1219200" y="1066800"/>
            <a:ext cx="9220200" cy="4800600"/>
          </a:xfrm>
        </p:spPr>
        <p:txBody>
          <a:bodyPr/>
          <a:lstStyle/>
          <a:p>
            <a:pPr>
              <a:defRPr/>
            </a:pPr>
            <a:r>
              <a:rPr lang="en-US" altLang="en-US" sz="2400" dirty="0">
                <a:solidFill>
                  <a:srgbClr val="333736"/>
                </a:solidFill>
                <a:latin typeface="Calibri" charset="0"/>
                <a:ea typeface="Calibri" charset="0"/>
                <a:cs typeface="Calibri" charset="0"/>
              </a:rPr>
              <a:t>Patients must be asked for consent:  </a:t>
            </a:r>
          </a:p>
          <a:p>
            <a:pPr lvl="1">
              <a:defRPr/>
            </a:pPr>
            <a:r>
              <a:rPr lang="en-US" altLang="en-US" sz="2000" dirty="0">
                <a:solidFill>
                  <a:srgbClr val="333736"/>
                </a:solidFill>
                <a:latin typeface="Calibri" charset="0"/>
                <a:ea typeface="Calibri" charset="0"/>
                <a:cs typeface="Calibri" charset="0"/>
              </a:rPr>
              <a:t>Explain system for return of results.</a:t>
            </a:r>
          </a:p>
          <a:p>
            <a:pPr>
              <a:defRPr/>
            </a:pPr>
            <a:r>
              <a:rPr lang="en-US" altLang="en-US" sz="2400" dirty="0">
                <a:solidFill>
                  <a:srgbClr val="333736"/>
                </a:solidFill>
                <a:latin typeface="Calibri" charset="0"/>
                <a:ea typeface="Calibri" charset="0"/>
                <a:cs typeface="Calibri" charset="0"/>
              </a:rPr>
              <a:t>Planning system for return of results:</a:t>
            </a:r>
          </a:p>
          <a:p>
            <a:pPr lvl="1">
              <a:defRPr/>
            </a:pPr>
            <a:r>
              <a:rPr lang="en-US" altLang="en-US" sz="2000" dirty="0">
                <a:solidFill>
                  <a:srgbClr val="333736"/>
                </a:solidFill>
                <a:latin typeface="Calibri" charset="0"/>
                <a:ea typeface="Calibri" charset="0"/>
                <a:cs typeface="Calibri" charset="0"/>
              </a:rPr>
              <a:t>Who:  Researcher, clinician, genetic counselor</a:t>
            </a:r>
          </a:p>
          <a:p>
            <a:pPr lvl="1">
              <a:defRPr/>
            </a:pPr>
            <a:r>
              <a:rPr lang="en-US" altLang="en-US" sz="2000" dirty="0">
                <a:solidFill>
                  <a:srgbClr val="333736"/>
                </a:solidFill>
                <a:latin typeface="Calibri" charset="0"/>
                <a:ea typeface="Calibri" charset="0"/>
                <a:cs typeface="Calibri" charset="0"/>
              </a:rPr>
              <a:t>How:  Explaining results and implications</a:t>
            </a:r>
          </a:p>
          <a:p>
            <a:pPr lvl="1">
              <a:defRPr/>
            </a:pPr>
            <a:r>
              <a:rPr lang="en-US" altLang="en-US" sz="2000" dirty="0">
                <a:solidFill>
                  <a:srgbClr val="333736"/>
                </a:solidFill>
                <a:latin typeface="Calibri" charset="0"/>
                <a:ea typeface="Calibri" charset="0"/>
                <a:cs typeface="Calibri" charset="0"/>
              </a:rPr>
              <a:t>Implications:  How patients can receive follow-up care</a:t>
            </a:r>
          </a:p>
          <a:p>
            <a:pPr marL="0" indent="0">
              <a:buNone/>
              <a:defRPr/>
            </a:pPr>
            <a:endParaRPr lang="en-US" altLang="en-US" sz="2400" dirty="0">
              <a:solidFill>
                <a:srgbClr val="333736"/>
              </a:solidFill>
              <a:latin typeface="Calibri" charset="0"/>
              <a:ea typeface="Calibri" charset="0"/>
              <a:cs typeface="Calibri" charset="0"/>
            </a:endParaRPr>
          </a:p>
          <a:p>
            <a:pPr>
              <a:defRPr/>
            </a:pPr>
            <a:endParaRPr lang="en-US" altLang="en-US" sz="2400" dirty="0">
              <a:solidFill>
                <a:srgbClr val="333736"/>
              </a:solidFill>
              <a:latin typeface="Calibri" charset="0"/>
              <a:ea typeface="Calibri" charset="0"/>
              <a:cs typeface="Calibri" charset="0"/>
            </a:endParaRPr>
          </a:p>
        </p:txBody>
      </p:sp>
    </p:spTree>
    <p:extLst>
      <p:ext uri="{BB962C8B-B14F-4D97-AF65-F5344CB8AC3E}">
        <p14:creationId xmlns:p14="http://schemas.microsoft.com/office/powerpoint/2010/main" val="11553188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dissolve">
                                      <p:cBhvr>
                                        <p:cTn id="7" dur="500"/>
                                        <p:tgtEl>
                                          <p:spTgt spid="38915">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8915">
                                            <p:txEl>
                                              <p:pRg st="1" end="1"/>
                                            </p:txEl>
                                          </p:spTgt>
                                        </p:tgtEl>
                                        <p:attrNameLst>
                                          <p:attrName>style.visibility</p:attrName>
                                        </p:attrNameLst>
                                      </p:cBhvr>
                                      <p:to>
                                        <p:strVal val="visible"/>
                                      </p:to>
                                    </p:set>
                                    <p:animEffect transition="in" filter="dissolve">
                                      <p:cBhvr>
                                        <p:cTn id="10" dur="500"/>
                                        <p:tgtEl>
                                          <p:spTgt spid="3891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8915">
                                            <p:txEl>
                                              <p:pRg st="2" end="2"/>
                                            </p:txEl>
                                          </p:spTgt>
                                        </p:tgtEl>
                                        <p:attrNameLst>
                                          <p:attrName>style.visibility</p:attrName>
                                        </p:attrNameLst>
                                      </p:cBhvr>
                                      <p:to>
                                        <p:strVal val="visible"/>
                                      </p:to>
                                    </p:set>
                                    <p:animEffect transition="in" filter="dissolve">
                                      <p:cBhvr>
                                        <p:cTn id="15" dur="500"/>
                                        <p:tgtEl>
                                          <p:spTgt spid="38915">
                                            <p:txEl>
                                              <p:pRg st="2" end="2"/>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38915">
                                            <p:txEl>
                                              <p:pRg st="3" end="3"/>
                                            </p:txEl>
                                          </p:spTgt>
                                        </p:tgtEl>
                                        <p:attrNameLst>
                                          <p:attrName>style.visibility</p:attrName>
                                        </p:attrNameLst>
                                      </p:cBhvr>
                                      <p:to>
                                        <p:strVal val="visible"/>
                                      </p:to>
                                    </p:set>
                                    <p:animEffect transition="in" filter="dissolve">
                                      <p:cBhvr>
                                        <p:cTn id="18" dur="500"/>
                                        <p:tgtEl>
                                          <p:spTgt spid="38915">
                                            <p:txEl>
                                              <p:pRg st="3" end="3"/>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38915">
                                            <p:txEl>
                                              <p:pRg st="4" end="4"/>
                                            </p:txEl>
                                          </p:spTgt>
                                        </p:tgtEl>
                                        <p:attrNameLst>
                                          <p:attrName>style.visibility</p:attrName>
                                        </p:attrNameLst>
                                      </p:cBhvr>
                                      <p:to>
                                        <p:strVal val="visible"/>
                                      </p:to>
                                    </p:set>
                                    <p:animEffect transition="in" filter="dissolve">
                                      <p:cBhvr>
                                        <p:cTn id="21" dur="500"/>
                                        <p:tgtEl>
                                          <p:spTgt spid="38915">
                                            <p:txEl>
                                              <p:pRg st="4" end="4"/>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38915">
                                            <p:txEl>
                                              <p:pRg st="5" end="5"/>
                                            </p:txEl>
                                          </p:spTgt>
                                        </p:tgtEl>
                                        <p:attrNameLst>
                                          <p:attrName>style.visibility</p:attrName>
                                        </p:attrNameLst>
                                      </p:cBhvr>
                                      <p:to>
                                        <p:strVal val="visible"/>
                                      </p:to>
                                    </p:set>
                                    <p:animEffect transition="in" filter="dissolve">
                                      <p:cBhvr>
                                        <p:cTn id="24" dur="500"/>
                                        <p:tgtEl>
                                          <p:spTgt spid="389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1143000" y="228600"/>
            <a:ext cx="8915400" cy="666750"/>
          </a:xfrm>
        </p:spPr>
        <p:txBody>
          <a:bodyPr/>
          <a:lstStyle/>
          <a:p>
            <a:pPr algn="l" eaLnBrk="1" hangingPunct="1"/>
            <a:r>
              <a:rPr lang="en-US" altLang="en-US" b="0" dirty="0">
                <a:solidFill>
                  <a:srgbClr val="005B94"/>
                </a:solidFill>
                <a:latin typeface="Calibri" charset="0"/>
              </a:rPr>
              <a:t>Important caveats and considerations</a:t>
            </a:r>
            <a:endParaRPr lang="en-US" altLang="en-US" b="0" dirty="0">
              <a:solidFill>
                <a:srgbClr val="333736"/>
              </a:solidFill>
              <a:latin typeface="Calibri" charset="0"/>
            </a:endParaRPr>
          </a:p>
        </p:txBody>
      </p:sp>
      <p:sp>
        <p:nvSpPr>
          <p:cNvPr id="38915" name="Rectangle 3"/>
          <p:cNvSpPr>
            <a:spLocks noGrp="1" noChangeArrowheads="1"/>
          </p:cNvSpPr>
          <p:nvPr>
            <p:ph type="body" idx="4294967295"/>
          </p:nvPr>
        </p:nvSpPr>
        <p:spPr>
          <a:xfrm>
            <a:off x="1219200" y="1066800"/>
            <a:ext cx="9220200" cy="4800600"/>
          </a:xfrm>
        </p:spPr>
        <p:txBody>
          <a:bodyPr/>
          <a:lstStyle/>
          <a:p>
            <a:pPr>
              <a:defRPr/>
            </a:pPr>
            <a:r>
              <a:rPr lang="en-US" altLang="en-US" sz="2400" dirty="0">
                <a:solidFill>
                  <a:srgbClr val="333736"/>
                </a:solidFill>
                <a:latin typeface="Calibri" charset="0"/>
                <a:ea typeface="Calibri" charset="0"/>
                <a:cs typeface="Calibri" charset="0"/>
              </a:rPr>
              <a:t>Cannot return lab results that were obtained in a lab that is not CLIA certified.</a:t>
            </a:r>
            <a:endParaRPr lang="en-US" altLang="en-US" sz="2000" dirty="0">
              <a:solidFill>
                <a:srgbClr val="333736"/>
              </a:solidFill>
              <a:latin typeface="Calibri" charset="0"/>
              <a:ea typeface="Calibri" charset="0"/>
              <a:cs typeface="Calibri" charset="0"/>
            </a:endParaRPr>
          </a:p>
          <a:p>
            <a:pPr>
              <a:defRPr/>
            </a:pPr>
            <a:r>
              <a:rPr lang="en-US" altLang="en-US" sz="2400" dirty="0">
                <a:solidFill>
                  <a:srgbClr val="333736"/>
                </a:solidFill>
                <a:latin typeface="Calibri" charset="0"/>
                <a:ea typeface="Calibri" charset="0"/>
                <a:cs typeface="Calibri" charset="0"/>
              </a:rPr>
              <a:t>Danger of returning results that are not clinically valid.</a:t>
            </a:r>
          </a:p>
          <a:p>
            <a:pPr>
              <a:defRPr/>
            </a:pPr>
            <a:r>
              <a:rPr lang="en-US" altLang="en-US" sz="2400" dirty="0">
                <a:solidFill>
                  <a:srgbClr val="333736"/>
                </a:solidFill>
                <a:latin typeface="Calibri" charset="0"/>
                <a:ea typeface="Calibri" charset="0"/>
                <a:cs typeface="Calibri" charset="0"/>
              </a:rPr>
              <a:t>No ethical or regulatory requirement to have a licensed radiologist review all scans.</a:t>
            </a:r>
          </a:p>
          <a:p>
            <a:pPr>
              <a:defRPr/>
            </a:pPr>
            <a:r>
              <a:rPr lang="en-US" altLang="en-US" sz="2400" dirty="0">
                <a:solidFill>
                  <a:srgbClr val="333736"/>
                </a:solidFill>
                <a:latin typeface="Calibri" charset="0"/>
                <a:ea typeface="Calibri" charset="0"/>
                <a:cs typeface="Calibri" charset="0"/>
              </a:rPr>
              <a:t>No obligation to return of results obtained during secondary analysis of research</a:t>
            </a:r>
            <a:endParaRPr lang="en-US" altLang="en-US" sz="2000" dirty="0">
              <a:solidFill>
                <a:srgbClr val="333736"/>
              </a:solidFill>
              <a:latin typeface="Calibri" charset="0"/>
              <a:ea typeface="Calibri" charset="0"/>
              <a:cs typeface="Calibri" charset="0"/>
            </a:endParaRPr>
          </a:p>
        </p:txBody>
      </p:sp>
    </p:spTree>
    <p:extLst>
      <p:ext uri="{BB962C8B-B14F-4D97-AF65-F5344CB8AC3E}">
        <p14:creationId xmlns:p14="http://schemas.microsoft.com/office/powerpoint/2010/main" val="314297146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dissolve">
                                      <p:cBhvr>
                                        <p:cTn id="7" dur="500"/>
                                        <p:tgtEl>
                                          <p:spTgt spid="38915">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8915">
                                            <p:txEl>
                                              <p:pRg st="1" end="1"/>
                                            </p:txEl>
                                          </p:spTgt>
                                        </p:tgtEl>
                                        <p:attrNameLst>
                                          <p:attrName>style.visibility</p:attrName>
                                        </p:attrNameLst>
                                      </p:cBhvr>
                                      <p:to>
                                        <p:strVal val="visible"/>
                                      </p:to>
                                    </p:set>
                                    <p:animEffect transition="in" filter="dissolve">
                                      <p:cBhvr>
                                        <p:cTn id="10" dur="500"/>
                                        <p:tgtEl>
                                          <p:spTgt spid="38915">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8915">
                                            <p:txEl>
                                              <p:pRg st="2" end="2"/>
                                            </p:txEl>
                                          </p:spTgt>
                                        </p:tgtEl>
                                        <p:attrNameLst>
                                          <p:attrName>style.visibility</p:attrName>
                                        </p:attrNameLst>
                                      </p:cBhvr>
                                      <p:to>
                                        <p:strVal val="visible"/>
                                      </p:to>
                                    </p:set>
                                    <p:animEffect transition="in" filter="dissolve">
                                      <p:cBhvr>
                                        <p:cTn id="13" dur="500"/>
                                        <p:tgtEl>
                                          <p:spTgt spid="3891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8915">
                                            <p:txEl>
                                              <p:pRg st="3" end="3"/>
                                            </p:txEl>
                                          </p:spTgt>
                                        </p:tgtEl>
                                        <p:attrNameLst>
                                          <p:attrName>style.visibility</p:attrName>
                                        </p:attrNameLst>
                                      </p:cBhvr>
                                      <p:to>
                                        <p:strVal val="visible"/>
                                      </p:to>
                                    </p:set>
                                    <p:animEffect transition="in" filter="dissolve">
                                      <p:cBhvr>
                                        <p:cTn id="18" dur="500"/>
                                        <p:tgtEl>
                                          <p:spTgt spid="389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1143000" y="228600"/>
            <a:ext cx="8915400" cy="666750"/>
          </a:xfrm>
        </p:spPr>
        <p:txBody>
          <a:bodyPr/>
          <a:lstStyle/>
          <a:p>
            <a:pPr algn="l" eaLnBrk="1" hangingPunct="1"/>
            <a:r>
              <a:rPr lang="en-US" altLang="en-US" b="0" dirty="0">
                <a:solidFill>
                  <a:srgbClr val="005B94"/>
                </a:solidFill>
                <a:latin typeface="Calibri" charset="0"/>
              </a:rPr>
              <a:t>Bottom line</a:t>
            </a:r>
            <a:endParaRPr lang="en-US" altLang="en-US" b="0" dirty="0">
              <a:solidFill>
                <a:srgbClr val="333736"/>
              </a:solidFill>
              <a:latin typeface="Calibri" charset="0"/>
            </a:endParaRPr>
          </a:p>
        </p:txBody>
      </p:sp>
      <p:sp>
        <p:nvSpPr>
          <p:cNvPr id="38915" name="Rectangle 3"/>
          <p:cNvSpPr>
            <a:spLocks noGrp="1" noChangeArrowheads="1"/>
          </p:cNvSpPr>
          <p:nvPr>
            <p:ph type="body" idx="4294967295"/>
          </p:nvPr>
        </p:nvSpPr>
        <p:spPr>
          <a:xfrm>
            <a:off x="1219200" y="1066800"/>
            <a:ext cx="9220200" cy="4800600"/>
          </a:xfrm>
        </p:spPr>
        <p:txBody>
          <a:bodyPr/>
          <a:lstStyle/>
          <a:p>
            <a:pPr>
              <a:defRPr/>
            </a:pPr>
            <a:r>
              <a:rPr lang="en-US" altLang="en-US" sz="2400" dirty="0">
                <a:solidFill>
                  <a:srgbClr val="333736"/>
                </a:solidFill>
                <a:latin typeface="Calibri" charset="0"/>
                <a:ea typeface="Calibri" charset="0"/>
                <a:cs typeface="Calibri" charset="0"/>
              </a:rPr>
              <a:t>Anticipate results that might be relevant to your participants health or desired by them.</a:t>
            </a:r>
          </a:p>
          <a:p>
            <a:pPr>
              <a:defRPr/>
            </a:pPr>
            <a:r>
              <a:rPr lang="en-US" altLang="en-US" sz="2400" dirty="0">
                <a:solidFill>
                  <a:srgbClr val="333736"/>
                </a:solidFill>
                <a:latin typeface="Calibri" charset="0"/>
                <a:ea typeface="Calibri" charset="0"/>
                <a:cs typeface="Calibri" charset="0"/>
              </a:rPr>
              <a:t>Decide whether you will return those results, taking into consideration </a:t>
            </a:r>
          </a:p>
          <a:p>
            <a:pPr lvl="1">
              <a:defRPr/>
            </a:pPr>
            <a:r>
              <a:rPr lang="en-US" altLang="en-US" sz="2000" dirty="0">
                <a:solidFill>
                  <a:srgbClr val="333736"/>
                </a:solidFill>
                <a:latin typeface="Calibri" charset="0"/>
                <a:ea typeface="Calibri" charset="0"/>
                <a:cs typeface="Calibri" charset="0"/>
              </a:rPr>
              <a:t>Category of the results (Bins 1-4)</a:t>
            </a:r>
          </a:p>
          <a:p>
            <a:pPr lvl="1">
              <a:defRPr/>
            </a:pPr>
            <a:r>
              <a:rPr lang="en-US" altLang="en-US" sz="2000" dirty="0">
                <a:solidFill>
                  <a:srgbClr val="333736"/>
                </a:solidFill>
                <a:latin typeface="Calibri" charset="0"/>
                <a:ea typeface="Calibri" charset="0"/>
                <a:cs typeface="Calibri" charset="0"/>
              </a:rPr>
              <a:t>Benefits and risks</a:t>
            </a:r>
          </a:p>
          <a:p>
            <a:pPr lvl="1">
              <a:defRPr/>
            </a:pPr>
            <a:r>
              <a:rPr lang="en-US" altLang="en-US" sz="2000" dirty="0">
                <a:solidFill>
                  <a:srgbClr val="333736"/>
                </a:solidFill>
                <a:latin typeface="Calibri" charset="0"/>
                <a:ea typeface="Calibri" charset="0"/>
                <a:cs typeface="Calibri" charset="0"/>
              </a:rPr>
              <a:t>Process for return, resources required</a:t>
            </a:r>
          </a:p>
          <a:p>
            <a:pPr>
              <a:defRPr/>
            </a:pPr>
            <a:r>
              <a:rPr lang="en-US" altLang="en-US" sz="2400" dirty="0">
                <a:solidFill>
                  <a:srgbClr val="333736"/>
                </a:solidFill>
                <a:latin typeface="Calibri" charset="0"/>
                <a:ea typeface="Calibri" charset="0"/>
                <a:cs typeface="Calibri" charset="0"/>
              </a:rPr>
              <a:t>Disclose plan during informed consent and allow participants to decide, at least for Bins 2-4.</a:t>
            </a:r>
          </a:p>
          <a:p>
            <a:pPr>
              <a:defRPr/>
            </a:pPr>
            <a:r>
              <a:rPr lang="en-US" altLang="en-US" sz="2400" dirty="0">
                <a:solidFill>
                  <a:srgbClr val="333736"/>
                </a:solidFill>
                <a:latin typeface="Calibri" charset="0"/>
                <a:ea typeface="Calibri" charset="0"/>
                <a:cs typeface="Calibri" charset="0"/>
              </a:rPr>
              <a:t>IRB role</a:t>
            </a:r>
          </a:p>
          <a:p>
            <a:pPr lvl="1">
              <a:defRPr/>
            </a:pPr>
            <a:endParaRPr lang="en-US" altLang="en-US" sz="2000" dirty="0">
              <a:solidFill>
                <a:srgbClr val="333736"/>
              </a:solidFill>
              <a:latin typeface="Calibri" charset="0"/>
              <a:ea typeface="Calibri" charset="0"/>
              <a:cs typeface="Calibri" charset="0"/>
            </a:endParaRPr>
          </a:p>
        </p:txBody>
      </p:sp>
    </p:spTree>
    <p:extLst>
      <p:ext uri="{BB962C8B-B14F-4D97-AF65-F5344CB8AC3E}">
        <p14:creationId xmlns:p14="http://schemas.microsoft.com/office/powerpoint/2010/main" val="196874445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dissolve">
                                      <p:cBhvr>
                                        <p:cTn id="7" dur="500"/>
                                        <p:tgtEl>
                                          <p:spTgt spid="38915">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8915">
                                            <p:txEl>
                                              <p:pRg st="1" end="1"/>
                                            </p:txEl>
                                          </p:spTgt>
                                        </p:tgtEl>
                                        <p:attrNameLst>
                                          <p:attrName>style.visibility</p:attrName>
                                        </p:attrNameLst>
                                      </p:cBhvr>
                                      <p:to>
                                        <p:strVal val="visible"/>
                                      </p:to>
                                    </p:set>
                                    <p:animEffect transition="in" filter="dissolve">
                                      <p:cBhvr>
                                        <p:cTn id="10" dur="500"/>
                                        <p:tgtEl>
                                          <p:spTgt spid="38915">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8915">
                                            <p:txEl>
                                              <p:pRg st="2" end="2"/>
                                            </p:txEl>
                                          </p:spTgt>
                                        </p:tgtEl>
                                        <p:attrNameLst>
                                          <p:attrName>style.visibility</p:attrName>
                                        </p:attrNameLst>
                                      </p:cBhvr>
                                      <p:to>
                                        <p:strVal val="visible"/>
                                      </p:to>
                                    </p:set>
                                    <p:animEffect transition="in" filter="dissolve">
                                      <p:cBhvr>
                                        <p:cTn id="13" dur="500"/>
                                        <p:tgtEl>
                                          <p:spTgt spid="38915">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8915">
                                            <p:txEl>
                                              <p:pRg st="3" end="3"/>
                                            </p:txEl>
                                          </p:spTgt>
                                        </p:tgtEl>
                                        <p:attrNameLst>
                                          <p:attrName>style.visibility</p:attrName>
                                        </p:attrNameLst>
                                      </p:cBhvr>
                                      <p:to>
                                        <p:strVal val="visible"/>
                                      </p:to>
                                    </p:set>
                                    <p:animEffect transition="in" filter="dissolve">
                                      <p:cBhvr>
                                        <p:cTn id="16" dur="500"/>
                                        <p:tgtEl>
                                          <p:spTgt spid="38915">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38915">
                                            <p:txEl>
                                              <p:pRg st="4" end="4"/>
                                            </p:txEl>
                                          </p:spTgt>
                                        </p:tgtEl>
                                        <p:attrNameLst>
                                          <p:attrName>style.visibility</p:attrName>
                                        </p:attrNameLst>
                                      </p:cBhvr>
                                      <p:to>
                                        <p:strVal val="visible"/>
                                      </p:to>
                                    </p:set>
                                    <p:animEffect transition="in" filter="dissolve">
                                      <p:cBhvr>
                                        <p:cTn id="19" dur="500"/>
                                        <p:tgtEl>
                                          <p:spTgt spid="38915">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38915">
                                            <p:txEl>
                                              <p:pRg st="5" end="5"/>
                                            </p:txEl>
                                          </p:spTgt>
                                        </p:tgtEl>
                                        <p:attrNameLst>
                                          <p:attrName>style.visibility</p:attrName>
                                        </p:attrNameLst>
                                      </p:cBhvr>
                                      <p:to>
                                        <p:strVal val="visible"/>
                                      </p:to>
                                    </p:set>
                                    <p:animEffect transition="in" filter="dissolve">
                                      <p:cBhvr>
                                        <p:cTn id="22" dur="500"/>
                                        <p:tgtEl>
                                          <p:spTgt spid="3891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8915">
                                            <p:txEl>
                                              <p:pRg st="6" end="6"/>
                                            </p:txEl>
                                          </p:spTgt>
                                        </p:tgtEl>
                                        <p:attrNameLst>
                                          <p:attrName>style.visibility</p:attrName>
                                        </p:attrNameLst>
                                      </p:cBhvr>
                                      <p:to>
                                        <p:strVal val="visible"/>
                                      </p:to>
                                    </p:set>
                                    <p:anim calcmode="lin" valueType="num">
                                      <p:cBhvr additive="base">
                                        <p:cTn id="27" dur="500" fill="hold"/>
                                        <p:tgtEl>
                                          <p:spTgt spid="38915">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891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table which shows three columns. The first column's title is &quot;If the result is...&quot; The second column's title is &quot;you should plan to...&quot; And the third column's title is &quot;and tell the research participant.&quot; ">
            <a:extLst>
              <a:ext uri="{FF2B5EF4-FFF2-40B4-BE49-F238E27FC236}">
                <a16:creationId xmlns:a16="http://schemas.microsoft.com/office/drawing/2014/main" id="{D07FF0C6-39AC-A7F6-976A-936388EB2AD6}"/>
              </a:ext>
            </a:extLst>
          </p:cNvPr>
          <p:cNvPicPr>
            <a:picLocks noChangeAspect="1"/>
          </p:cNvPicPr>
          <p:nvPr/>
        </p:nvPicPr>
        <p:blipFill>
          <a:blip r:embed="rId3"/>
          <a:stretch>
            <a:fillRect/>
          </a:stretch>
        </p:blipFill>
        <p:spPr>
          <a:xfrm>
            <a:off x="646922" y="228600"/>
            <a:ext cx="10898155" cy="5562600"/>
          </a:xfrm>
          <a:prstGeom prst="rect">
            <a:avLst/>
          </a:prstGeom>
        </p:spPr>
      </p:pic>
      <p:sp>
        <p:nvSpPr>
          <p:cNvPr id="4" name="Title 3">
            <a:extLst>
              <a:ext uri="{FF2B5EF4-FFF2-40B4-BE49-F238E27FC236}">
                <a16:creationId xmlns:a16="http://schemas.microsoft.com/office/drawing/2014/main" id="{F572881D-0197-D22D-D2C7-420D0B53B4AB}"/>
              </a:ext>
            </a:extLst>
          </p:cNvPr>
          <p:cNvSpPr>
            <a:spLocks noGrp="1"/>
          </p:cNvSpPr>
          <p:nvPr>
            <p:ph type="title" idx="4294967295"/>
          </p:nvPr>
        </p:nvSpPr>
        <p:spPr>
          <a:xfrm>
            <a:off x="646922" y="-1447800"/>
            <a:ext cx="10972800" cy="1143000"/>
          </a:xfrm>
        </p:spPr>
        <p:txBody>
          <a:bodyPr/>
          <a:lstStyle/>
          <a:p>
            <a:r>
              <a:rPr lang="en-US" dirty="0"/>
              <a:t>A table</a:t>
            </a:r>
            <a:r>
              <a:rPr lang="en-US" baseline="0" dirty="0"/>
              <a:t> used for decision making</a:t>
            </a:r>
            <a:endParaRPr lang="en-US" dirty="0"/>
          </a:p>
        </p:txBody>
      </p:sp>
    </p:spTree>
    <p:extLst>
      <p:ext uri="{BB962C8B-B14F-4D97-AF65-F5344CB8AC3E}">
        <p14:creationId xmlns:p14="http://schemas.microsoft.com/office/powerpoint/2010/main" val="4018918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is is a continuation of the table from the previous slide.">
            <a:extLst>
              <a:ext uri="{FF2B5EF4-FFF2-40B4-BE49-F238E27FC236}">
                <a16:creationId xmlns:a16="http://schemas.microsoft.com/office/drawing/2014/main" id="{21E93EE0-F4D0-8704-76F7-E9941BD7B224}"/>
              </a:ext>
            </a:extLst>
          </p:cNvPr>
          <p:cNvPicPr>
            <a:picLocks noChangeAspect="1"/>
          </p:cNvPicPr>
          <p:nvPr/>
        </p:nvPicPr>
        <p:blipFill>
          <a:blip r:embed="rId3"/>
          <a:stretch>
            <a:fillRect/>
          </a:stretch>
        </p:blipFill>
        <p:spPr>
          <a:xfrm>
            <a:off x="468923" y="838200"/>
            <a:ext cx="11254154" cy="3810000"/>
          </a:xfrm>
          <a:prstGeom prst="rect">
            <a:avLst/>
          </a:prstGeom>
        </p:spPr>
      </p:pic>
      <p:sp>
        <p:nvSpPr>
          <p:cNvPr id="3" name="Title 2">
            <a:extLst>
              <a:ext uri="{FF2B5EF4-FFF2-40B4-BE49-F238E27FC236}">
                <a16:creationId xmlns:a16="http://schemas.microsoft.com/office/drawing/2014/main" id="{8FAF87F6-75FA-552D-2BC1-C095DE6041DC}"/>
              </a:ext>
            </a:extLst>
          </p:cNvPr>
          <p:cNvSpPr>
            <a:spLocks noGrp="1"/>
          </p:cNvSpPr>
          <p:nvPr>
            <p:ph type="title" idx="4294967295"/>
          </p:nvPr>
        </p:nvSpPr>
        <p:spPr>
          <a:xfrm>
            <a:off x="609600" y="-1524000"/>
            <a:ext cx="10972800" cy="1143000"/>
          </a:xfrm>
        </p:spPr>
        <p:txBody>
          <a:bodyPr/>
          <a:lstStyle/>
          <a:p>
            <a:r>
              <a:rPr lang="en-US" dirty="0"/>
              <a:t>A table used for decision making</a:t>
            </a:r>
          </a:p>
        </p:txBody>
      </p:sp>
    </p:spTree>
    <p:extLst>
      <p:ext uri="{BB962C8B-B14F-4D97-AF65-F5344CB8AC3E}">
        <p14:creationId xmlns:p14="http://schemas.microsoft.com/office/powerpoint/2010/main" val="2011449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is is a continuation of the table from the previous slide.">
            <a:extLst>
              <a:ext uri="{FF2B5EF4-FFF2-40B4-BE49-F238E27FC236}">
                <a16:creationId xmlns:a16="http://schemas.microsoft.com/office/drawing/2014/main" id="{B5EC3765-4B8B-3EC7-E4DE-AC4F5E76DC41}"/>
              </a:ext>
            </a:extLst>
          </p:cNvPr>
          <p:cNvPicPr>
            <a:picLocks noChangeAspect="1"/>
          </p:cNvPicPr>
          <p:nvPr/>
        </p:nvPicPr>
        <p:blipFill>
          <a:blip r:embed="rId3"/>
          <a:stretch>
            <a:fillRect/>
          </a:stretch>
        </p:blipFill>
        <p:spPr>
          <a:xfrm>
            <a:off x="526420" y="914400"/>
            <a:ext cx="11139160" cy="3810000"/>
          </a:xfrm>
          <a:prstGeom prst="rect">
            <a:avLst/>
          </a:prstGeom>
        </p:spPr>
      </p:pic>
      <p:sp>
        <p:nvSpPr>
          <p:cNvPr id="3" name="Title 2">
            <a:extLst>
              <a:ext uri="{FF2B5EF4-FFF2-40B4-BE49-F238E27FC236}">
                <a16:creationId xmlns:a16="http://schemas.microsoft.com/office/drawing/2014/main" id="{5DB2D456-2781-2678-2603-7E8A01411936}"/>
              </a:ext>
            </a:extLst>
          </p:cNvPr>
          <p:cNvSpPr>
            <a:spLocks noGrp="1"/>
          </p:cNvSpPr>
          <p:nvPr>
            <p:ph type="title" idx="4294967295"/>
          </p:nvPr>
        </p:nvSpPr>
        <p:spPr>
          <a:xfrm>
            <a:off x="609600" y="-1600200"/>
            <a:ext cx="10972800" cy="1143000"/>
          </a:xfrm>
        </p:spPr>
        <p:txBody>
          <a:bodyPr/>
          <a:lstStyle/>
          <a:p>
            <a:r>
              <a:rPr lang="en-US" dirty="0"/>
              <a:t>A table used for decision making</a:t>
            </a:r>
          </a:p>
        </p:txBody>
      </p:sp>
    </p:spTree>
    <p:extLst>
      <p:ext uri="{BB962C8B-B14F-4D97-AF65-F5344CB8AC3E}">
        <p14:creationId xmlns:p14="http://schemas.microsoft.com/office/powerpoint/2010/main" val="1995301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is is a continuation of the table from the previous slide.">
            <a:extLst>
              <a:ext uri="{FF2B5EF4-FFF2-40B4-BE49-F238E27FC236}">
                <a16:creationId xmlns:a16="http://schemas.microsoft.com/office/drawing/2014/main" id="{3809F803-2921-E194-5D4B-DB566BB64316}"/>
              </a:ext>
            </a:extLst>
          </p:cNvPr>
          <p:cNvPicPr>
            <a:picLocks noChangeAspect="1"/>
          </p:cNvPicPr>
          <p:nvPr/>
        </p:nvPicPr>
        <p:blipFill>
          <a:blip r:embed="rId3"/>
          <a:stretch>
            <a:fillRect/>
          </a:stretch>
        </p:blipFill>
        <p:spPr>
          <a:xfrm>
            <a:off x="864009" y="381000"/>
            <a:ext cx="10463981" cy="5029200"/>
          </a:xfrm>
          <a:prstGeom prst="rect">
            <a:avLst/>
          </a:prstGeom>
        </p:spPr>
      </p:pic>
      <p:sp>
        <p:nvSpPr>
          <p:cNvPr id="3" name="Title 2">
            <a:extLst>
              <a:ext uri="{FF2B5EF4-FFF2-40B4-BE49-F238E27FC236}">
                <a16:creationId xmlns:a16="http://schemas.microsoft.com/office/drawing/2014/main" id="{669FB882-58BA-EBEA-9955-7BFEAC71CAE1}"/>
              </a:ext>
            </a:extLst>
          </p:cNvPr>
          <p:cNvSpPr>
            <a:spLocks noGrp="1"/>
          </p:cNvSpPr>
          <p:nvPr>
            <p:ph type="title" idx="4294967295"/>
          </p:nvPr>
        </p:nvSpPr>
        <p:spPr>
          <a:xfrm>
            <a:off x="835935" y="-1295400"/>
            <a:ext cx="10972800" cy="1143000"/>
          </a:xfrm>
        </p:spPr>
        <p:txBody>
          <a:bodyPr/>
          <a:lstStyle/>
          <a:p>
            <a:r>
              <a:rPr lang="en-US" dirty="0"/>
              <a:t>A table used for decision making</a:t>
            </a:r>
          </a:p>
        </p:txBody>
      </p:sp>
    </p:spTree>
    <p:extLst>
      <p:ext uri="{BB962C8B-B14F-4D97-AF65-F5344CB8AC3E}">
        <p14:creationId xmlns:p14="http://schemas.microsoft.com/office/powerpoint/2010/main" val="3154122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itle of Guidelines that Dr. Peter Schwartz, Amy Waltz, and Bethany Johnson developed. &quot;Returning Clinically Relevant Research Results to Participants: Guidelines for Investigators and the IRB.&quot;">
            <a:extLst>
              <a:ext uri="{FF2B5EF4-FFF2-40B4-BE49-F238E27FC236}">
                <a16:creationId xmlns:a16="http://schemas.microsoft.com/office/drawing/2014/main" id="{999F5C92-7937-9D4E-B9F9-6745A178E1E9}"/>
              </a:ext>
            </a:extLst>
          </p:cNvPr>
          <p:cNvPicPr>
            <a:picLocks noChangeAspect="1"/>
          </p:cNvPicPr>
          <p:nvPr/>
        </p:nvPicPr>
        <p:blipFill>
          <a:blip r:embed="rId3"/>
          <a:stretch>
            <a:fillRect/>
          </a:stretch>
        </p:blipFill>
        <p:spPr>
          <a:xfrm>
            <a:off x="4876800" y="3429000"/>
            <a:ext cx="5715000" cy="3208701"/>
          </a:xfrm>
          <a:prstGeom prst="rect">
            <a:avLst/>
          </a:prstGeom>
          <a:ln w="15875">
            <a:solidFill>
              <a:schemeClr val="accent1"/>
            </a:solidFill>
          </a:ln>
        </p:spPr>
      </p:pic>
      <p:sp>
        <p:nvSpPr>
          <p:cNvPr id="37890" name="Rectangle 1"/>
          <p:cNvSpPr>
            <a:spLocks noChangeArrowheads="1"/>
          </p:cNvSpPr>
          <p:nvPr/>
        </p:nvSpPr>
        <p:spPr bwMode="auto">
          <a:xfrm>
            <a:off x="1143000" y="1198566"/>
            <a:ext cx="94488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800">
                <a:solidFill>
                  <a:schemeClr val="tx1"/>
                </a:solidFill>
                <a:latin typeface="Arial" charset="0"/>
                <a:ea typeface="ＭＳ Ｐゴシック" charset="-128"/>
              </a:defRPr>
            </a:lvl1pPr>
            <a:lvl2pPr marL="742950" indent="-285750">
              <a:spcBef>
                <a:spcPct val="20000"/>
              </a:spcBef>
              <a:buFont typeface="Wingdings" charset="2"/>
              <a:buChar char="Ø"/>
              <a:defRPr sz="2400">
                <a:solidFill>
                  <a:schemeClr val="tx1"/>
                </a:solidFill>
                <a:latin typeface="Arial" charset="0"/>
                <a:ea typeface="ＭＳ Ｐゴシック" charset="-128"/>
              </a:defRPr>
            </a:lvl2pPr>
            <a:lvl3pPr marL="1143000" indent="-228600">
              <a:spcBef>
                <a:spcPct val="20000"/>
              </a:spcBef>
              <a:buFont typeface="Wingdings" charset="2"/>
              <a:buChar char="§"/>
              <a:defRPr sz="20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spcBef>
                <a:spcPct val="0"/>
              </a:spcBef>
              <a:buFontTx/>
              <a:buNone/>
            </a:pPr>
            <a:endParaRPr lang="en-US" altLang="en-US" sz="2400" dirty="0">
              <a:latin typeface="Calibri" charset="0"/>
              <a:ea typeface="Calibri" charset="0"/>
              <a:cs typeface="Times New Roman" charset="0"/>
            </a:endParaRPr>
          </a:p>
          <a:p>
            <a:pPr>
              <a:spcBef>
                <a:spcPct val="0"/>
              </a:spcBef>
              <a:buFontTx/>
              <a:buNone/>
            </a:pPr>
            <a:r>
              <a:rPr lang="en-US" altLang="en-US" sz="2400" dirty="0">
                <a:latin typeface="Calibri" charset="0"/>
                <a:ea typeface="Calibri" charset="0"/>
                <a:cs typeface="Times New Roman" charset="0"/>
              </a:rPr>
              <a:t>I have no conflicts of interest to report.</a:t>
            </a:r>
          </a:p>
          <a:p>
            <a:pPr>
              <a:spcBef>
                <a:spcPct val="0"/>
              </a:spcBef>
              <a:buFontTx/>
              <a:buNone/>
            </a:pPr>
            <a:endParaRPr lang="en-US" altLang="en-US" sz="2400" dirty="0">
              <a:latin typeface="Calibri" charset="0"/>
              <a:ea typeface="Calibri" charset="0"/>
              <a:cs typeface="Times New Roman" charset="0"/>
            </a:endParaRPr>
          </a:p>
          <a:p>
            <a:pPr>
              <a:spcBef>
                <a:spcPct val="0"/>
              </a:spcBef>
              <a:buFontTx/>
              <a:buNone/>
            </a:pPr>
            <a:r>
              <a:rPr lang="en-US" altLang="en-US" sz="2400" dirty="0">
                <a:latin typeface="Calibri" charset="0"/>
                <a:ea typeface="Calibri" charset="0"/>
                <a:cs typeface="Times New Roman" charset="0"/>
              </a:rPr>
              <a:t>Special thanks to Amy Waltz, Bethany Johnson, and the other members of the IRB working group that developed the IU guidelines.</a:t>
            </a:r>
          </a:p>
          <a:p>
            <a:pPr>
              <a:spcBef>
                <a:spcPct val="0"/>
              </a:spcBef>
              <a:buFontTx/>
              <a:buNone/>
            </a:pPr>
            <a:endParaRPr lang="en-US" altLang="en-US" sz="2400" dirty="0">
              <a:latin typeface="Calibri" charset="0"/>
              <a:ea typeface="Calibri" charset="0"/>
              <a:cs typeface="Times New Roman" charset="0"/>
            </a:endParaRPr>
          </a:p>
        </p:txBody>
      </p:sp>
      <p:sp>
        <p:nvSpPr>
          <p:cNvPr id="3" name="Rectangle 2"/>
          <p:cNvSpPr txBox="1">
            <a:spLocks noChangeArrowheads="1"/>
          </p:cNvSpPr>
          <p:nvPr/>
        </p:nvSpPr>
        <p:spPr bwMode="auto">
          <a:xfrm>
            <a:off x="1143000" y="3"/>
            <a:ext cx="8991600" cy="119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3200" b="1">
                <a:solidFill>
                  <a:schemeClr val="accent1"/>
                </a:solidFill>
                <a:latin typeface="+mj-lt"/>
                <a:ea typeface="+mj-ea"/>
                <a:cs typeface="ＭＳ Ｐゴシック"/>
              </a:defRPr>
            </a:lvl1pPr>
            <a:lvl2pPr algn="ctr" rtl="0" eaLnBrk="0" fontAlgn="base" hangingPunct="0">
              <a:spcBef>
                <a:spcPct val="0"/>
              </a:spcBef>
              <a:spcAft>
                <a:spcPct val="0"/>
              </a:spcAft>
              <a:defRPr sz="3200" b="1">
                <a:solidFill>
                  <a:schemeClr val="accent1"/>
                </a:solidFill>
                <a:latin typeface="Arial" charset="0"/>
                <a:ea typeface="ＭＳ Ｐゴシック" pitchFamily="1" charset="-128"/>
                <a:cs typeface="ＭＳ Ｐゴシック"/>
              </a:defRPr>
            </a:lvl2pPr>
            <a:lvl3pPr algn="ctr" rtl="0" eaLnBrk="0" fontAlgn="base" hangingPunct="0">
              <a:spcBef>
                <a:spcPct val="0"/>
              </a:spcBef>
              <a:spcAft>
                <a:spcPct val="0"/>
              </a:spcAft>
              <a:defRPr sz="3200" b="1">
                <a:solidFill>
                  <a:schemeClr val="accent1"/>
                </a:solidFill>
                <a:latin typeface="Arial" charset="0"/>
                <a:ea typeface="ＭＳ Ｐゴシック" pitchFamily="1" charset="-128"/>
                <a:cs typeface="ＭＳ Ｐゴシック"/>
              </a:defRPr>
            </a:lvl3pPr>
            <a:lvl4pPr algn="ctr" rtl="0" eaLnBrk="0" fontAlgn="base" hangingPunct="0">
              <a:spcBef>
                <a:spcPct val="0"/>
              </a:spcBef>
              <a:spcAft>
                <a:spcPct val="0"/>
              </a:spcAft>
              <a:defRPr sz="3200" b="1">
                <a:solidFill>
                  <a:schemeClr val="accent1"/>
                </a:solidFill>
                <a:latin typeface="Arial" charset="0"/>
                <a:ea typeface="ＭＳ Ｐゴシック" pitchFamily="1" charset="-128"/>
                <a:cs typeface="ＭＳ Ｐゴシック"/>
              </a:defRPr>
            </a:lvl4pPr>
            <a:lvl5pPr algn="ctr" rtl="0" eaLnBrk="0" fontAlgn="base" hangingPunct="0">
              <a:spcBef>
                <a:spcPct val="0"/>
              </a:spcBef>
              <a:spcAft>
                <a:spcPct val="0"/>
              </a:spcAft>
              <a:defRPr sz="3200" b="1">
                <a:solidFill>
                  <a:schemeClr val="accent1"/>
                </a:solidFill>
                <a:latin typeface="Arial" charset="0"/>
                <a:ea typeface="ＭＳ Ｐゴシック" pitchFamily="1" charset="-128"/>
                <a:cs typeface="ＭＳ Ｐゴシック"/>
              </a:defRPr>
            </a:lvl5pPr>
            <a:lvl6pPr marL="457200" algn="ctr" rtl="0" fontAlgn="base">
              <a:spcBef>
                <a:spcPct val="0"/>
              </a:spcBef>
              <a:spcAft>
                <a:spcPct val="0"/>
              </a:spcAft>
              <a:defRPr sz="3200" b="1">
                <a:solidFill>
                  <a:schemeClr val="accent1"/>
                </a:solidFill>
                <a:latin typeface="Arial" charset="0"/>
                <a:ea typeface="ＭＳ Ｐゴシック" pitchFamily="1" charset="-128"/>
              </a:defRPr>
            </a:lvl6pPr>
            <a:lvl7pPr marL="914400" algn="ctr" rtl="0" fontAlgn="base">
              <a:spcBef>
                <a:spcPct val="0"/>
              </a:spcBef>
              <a:spcAft>
                <a:spcPct val="0"/>
              </a:spcAft>
              <a:defRPr sz="3200" b="1">
                <a:solidFill>
                  <a:schemeClr val="accent1"/>
                </a:solidFill>
                <a:latin typeface="Arial" charset="0"/>
                <a:ea typeface="ＭＳ Ｐゴシック" pitchFamily="1" charset="-128"/>
              </a:defRPr>
            </a:lvl7pPr>
            <a:lvl8pPr marL="1371600" algn="ctr" rtl="0" fontAlgn="base">
              <a:spcBef>
                <a:spcPct val="0"/>
              </a:spcBef>
              <a:spcAft>
                <a:spcPct val="0"/>
              </a:spcAft>
              <a:defRPr sz="3200" b="1">
                <a:solidFill>
                  <a:schemeClr val="accent1"/>
                </a:solidFill>
                <a:latin typeface="Arial" charset="0"/>
                <a:ea typeface="ＭＳ Ｐゴシック" pitchFamily="1" charset="-128"/>
              </a:defRPr>
            </a:lvl8pPr>
            <a:lvl9pPr marL="1828800" algn="ctr" rtl="0" fontAlgn="base">
              <a:spcBef>
                <a:spcPct val="0"/>
              </a:spcBef>
              <a:spcAft>
                <a:spcPct val="0"/>
              </a:spcAft>
              <a:defRPr sz="3200" b="1">
                <a:solidFill>
                  <a:schemeClr val="accent1"/>
                </a:solidFill>
                <a:latin typeface="Arial" charset="0"/>
                <a:ea typeface="ＭＳ Ｐゴシック" pitchFamily="1" charset="-128"/>
              </a:defRPr>
            </a:lvl9pPr>
          </a:lstStyle>
          <a:p>
            <a:pPr algn="l" eaLnBrk="1" hangingPunct="1">
              <a:defRPr/>
            </a:pPr>
            <a:r>
              <a:rPr lang="en-US" altLang="en-US" b="0" kern="0" dirty="0">
                <a:solidFill>
                  <a:schemeClr val="tx2"/>
                </a:solidFill>
                <a:latin typeface="Calibri" panose="020F0502020204030204" pitchFamily="34" charset="0"/>
                <a:cs typeface="Calibri" panose="020F0502020204030204" pitchFamily="34" charset="0"/>
              </a:rPr>
              <a:t>Conflict of Interest and Acknowledgements</a:t>
            </a:r>
          </a:p>
        </p:txBody>
      </p:sp>
      <p:sp>
        <p:nvSpPr>
          <p:cNvPr id="2" name="Title 1">
            <a:extLst>
              <a:ext uri="{FF2B5EF4-FFF2-40B4-BE49-F238E27FC236}">
                <a16:creationId xmlns:a16="http://schemas.microsoft.com/office/drawing/2014/main" id="{D8DB21D2-5C65-FCEB-8F13-5C4B5A5ACC99}"/>
              </a:ext>
            </a:extLst>
          </p:cNvPr>
          <p:cNvSpPr>
            <a:spLocks noGrp="1"/>
          </p:cNvSpPr>
          <p:nvPr>
            <p:ph type="title" idx="4294967295"/>
          </p:nvPr>
        </p:nvSpPr>
        <p:spPr>
          <a:xfrm>
            <a:off x="454024" y="-1373976"/>
            <a:ext cx="11283951" cy="971550"/>
          </a:xfrm>
        </p:spPr>
        <p:txBody>
          <a:bodyPr/>
          <a:lstStyle/>
          <a:p>
            <a:r>
              <a:rPr lang="en-US" dirty="0"/>
              <a:t> Conflict of Interest and Acknowledgements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1143000" y="228600"/>
            <a:ext cx="8915400" cy="666750"/>
          </a:xfrm>
        </p:spPr>
        <p:txBody>
          <a:bodyPr/>
          <a:lstStyle/>
          <a:p>
            <a:pPr algn="l" eaLnBrk="1" hangingPunct="1"/>
            <a:r>
              <a:rPr lang="en-US" altLang="en-US" b="0" dirty="0">
                <a:solidFill>
                  <a:srgbClr val="005B94"/>
                </a:solidFill>
                <a:latin typeface="Calibri" charset="0"/>
              </a:rPr>
              <a:t>Resources</a:t>
            </a:r>
            <a:endParaRPr lang="en-US" altLang="en-US" b="0" dirty="0">
              <a:solidFill>
                <a:srgbClr val="333736"/>
              </a:solidFill>
              <a:latin typeface="Calibri" charset="0"/>
            </a:endParaRPr>
          </a:p>
        </p:txBody>
      </p:sp>
      <p:sp>
        <p:nvSpPr>
          <p:cNvPr id="38915" name="Rectangle 3"/>
          <p:cNvSpPr>
            <a:spLocks noGrp="1" noChangeArrowheads="1"/>
          </p:cNvSpPr>
          <p:nvPr>
            <p:ph type="body" idx="4294967295"/>
          </p:nvPr>
        </p:nvSpPr>
        <p:spPr>
          <a:xfrm>
            <a:off x="1219200" y="1066800"/>
            <a:ext cx="9220200" cy="4800600"/>
          </a:xfrm>
        </p:spPr>
        <p:txBody>
          <a:bodyPr/>
          <a:lstStyle/>
          <a:p>
            <a:pPr marL="0" indent="0">
              <a:buNone/>
              <a:defRPr/>
            </a:pPr>
            <a:r>
              <a:rPr lang="en-US" sz="2400" dirty="0">
                <a:latin typeface="Calibri" panose="020F0502020204030204" pitchFamily="34" charset="0"/>
                <a:cs typeface="Calibri" panose="020F0502020204030204" pitchFamily="34" charset="0"/>
              </a:rPr>
              <a:t>National Academies of Science, Engineering, and Medicine (NASEM) (2018), </a:t>
            </a:r>
            <a:r>
              <a:rPr lang="en-US" sz="2400" i="1" dirty="0">
                <a:latin typeface="Calibri" panose="020F0502020204030204" pitchFamily="34" charset="0"/>
                <a:cs typeface="Calibri" panose="020F0502020204030204" pitchFamily="34" charset="0"/>
              </a:rPr>
              <a:t>Return of Individual-Specific Research Results Generated in Research Laboratories</a:t>
            </a:r>
            <a:r>
              <a:rPr lang="en-US" sz="2400" dirty="0">
                <a:latin typeface="Calibri" panose="020F0502020204030204" pitchFamily="34" charset="0"/>
                <a:cs typeface="Calibri" panose="020F0502020204030204" pitchFamily="34" charset="0"/>
              </a:rPr>
              <a:t>, </a:t>
            </a:r>
          </a:p>
          <a:p>
            <a:pPr marL="0" indent="0">
              <a:buNone/>
              <a:defRPr/>
            </a:pPr>
            <a:r>
              <a:rPr lang="en-US" sz="2400" dirty="0">
                <a:latin typeface="Calibri" panose="020F0502020204030204" pitchFamily="34" charset="0"/>
                <a:cs typeface="Calibri" panose="020F0502020204030204" pitchFamily="34" charset="0"/>
                <a:hlinkClick r:id="rId3"/>
              </a:rPr>
              <a:t>https://www.nationalacademies.org/our-work/return-of-individual-specific-research-results-generated-in-research-laboratories</a:t>
            </a:r>
            <a:endParaRPr lang="en-US" sz="2400" dirty="0">
              <a:latin typeface="Calibri" panose="020F0502020204030204" pitchFamily="34" charset="0"/>
              <a:cs typeface="Calibri" panose="020F0502020204030204" pitchFamily="34" charset="0"/>
            </a:endParaRPr>
          </a:p>
          <a:p>
            <a:pPr marL="0" indent="0">
              <a:buNone/>
              <a:defRPr/>
            </a:pPr>
            <a:endParaRPr lang="en-US" altLang="en-US" sz="2400" dirty="0">
              <a:solidFill>
                <a:srgbClr val="333736"/>
              </a:solidFill>
              <a:latin typeface="Calibri" panose="020F0502020204030204" pitchFamily="34" charset="0"/>
              <a:ea typeface="Calibri" charset="0"/>
              <a:cs typeface="Calibri" panose="020F0502020204030204" pitchFamily="34" charset="0"/>
            </a:endParaRPr>
          </a:p>
          <a:p>
            <a:pPr marL="0" indent="0">
              <a:buNone/>
              <a:defRPr/>
            </a:pPr>
            <a:r>
              <a:rPr lang="en-US" altLang="en-US" sz="2400" dirty="0">
                <a:solidFill>
                  <a:srgbClr val="333736"/>
                </a:solidFill>
                <a:latin typeface="Calibri" panose="020F0502020204030204" pitchFamily="34" charset="0"/>
                <a:ea typeface="Calibri" charset="0"/>
                <a:cs typeface="Calibri" panose="020F0502020204030204" pitchFamily="34" charset="0"/>
              </a:rPr>
              <a:t>Multi-Regional Clinical Trials (MRCT) Center, Brigham and Women’s Hospital, Harvard (2017), </a:t>
            </a:r>
            <a:r>
              <a:rPr lang="en-US" altLang="en-US" sz="2400" i="1" dirty="0">
                <a:solidFill>
                  <a:srgbClr val="333736"/>
                </a:solidFill>
                <a:latin typeface="Calibri" panose="020F0502020204030204" pitchFamily="34" charset="0"/>
                <a:ea typeface="Calibri" charset="0"/>
                <a:cs typeface="Calibri" panose="020F0502020204030204" pitchFamily="34" charset="0"/>
              </a:rPr>
              <a:t>Return of Individual Results</a:t>
            </a:r>
            <a:r>
              <a:rPr lang="en-US" altLang="en-US" sz="2400" dirty="0">
                <a:solidFill>
                  <a:srgbClr val="333736"/>
                </a:solidFill>
                <a:latin typeface="Calibri" panose="020F0502020204030204" pitchFamily="34" charset="0"/>
                <a:ea typeface="Calibri" charset="0"/>
                <a:cs typeface="Calibri" panose="020F0502020204030204" pitchFamily="34" charset="0"/>
              </a:rPr>
              <a:t>, </a:t>
            </a:r>
          </a:p>
          <a:p>
            <a:pPr marL="0" indent="0">
              <a:buNone/>
              <a:defRPr/>
            </a:pPr>
            <a:r>
              <a:rPr lang="en-US" sz="2400" dirty="0">
                <a:latin typeface="Calibri" panose="020F0502020204030204" pitchFamily="34" charset="0"/>
                <a:cs typeface="Calibri" panose="020F0502020204030204" pitchFamily="34" charset="0"/>
                <a:hlinkClick r:id="rId4"/>
              </a:rPr>
              <a:t>https://mrctcenter.org/blog/projects/return-of-individual-results/</a:t>
            </a:r>
            <a:endParaRPr lang="en-US" altLang="en-US" sz="2400" dirty="0">
              <a:solidFill>
                <a:srgbClr val="333736"/>
              </a:solidFill>
              <a:latin typeface="Calibri" panose="020F0502020204030204" pitchFamily="34" charset="0"/>
              <a:ea typeface="Calibri" charset="0"/>
              <a:cs typeface="Calibri" panose="020F0502020204030204" pitchFamily="34" charset="0"/>
            </a:endParaRPr>
          </a:p>
          <a:p>
            <a:pPr marL="0" indent="0">
              <a:buNone/>
              <a:defRPr/>
            </a:pPr>
            <a:endParaRPr lang="en-US" altLang="en-US" sz="2400" dirty="0">
              <a:solidFill>
                <a:srgbClr val="333736"/>
              </a:solidFill>
              <a:latin typeface="Calibri" panose="020F0502020204030204" pitchFamily="34" charset="0"/>
              <a:ea typeface="Calibri" charset="0"/>
              <a:cs typeface="Calibri" panose="020F0502020204030204" pitchFamily="34" charset="0"/>
            </a:endParaRPr>
          </a:p>
          <a:p>
            <a:pPr marL="0" indent="0">
              <a:buNone/>
              <a:defRPr/>
            </a:pPr>
            <a:endParaRPr lang="en-US" altLang="en-US" sz="2400" dirty="0">
              <a:solidFill>
                <a:srgbClr val="333736"/>
              </a:solidFill>
              <a:latin typeface="Calibri" panose="020F0502020204030204" pitchFamily="34" charset="0"/>
              <a:ea typeface="Calibri" charset="0"/>
              <a:cs typeface="Calibri" panose="020F0502020204030204" pitchFamily="34" charset="0"/>
            </a:endParaRPr>
          </a:p>
          <a:p>
            <a:pPr marL="0" indent="0">
              <a:buNone/>
              <a:defRPr/>
            </a:pPr>
            <a:endParaRPr lang="en-US" altLang="en-US" sz="2400" dirty="0">
              <a:solidFill>
                <a:srgbClr val="333736"/>
              </a:solidFill>
              <a:latin typeface="Calibri" panose="020F0502020204030204" pitchFamily="34" charset="0"/>
              <a:ea typeface="Calibri" charset="0"/>
              <a:cs typeface="Calibri" panose="020F0502020204030204" pitchFamily="34" charset="0"/>
            </a:endParaRPr>
          </a:p>
          <a:p>
            <a:pPr marL="0" indent="0">
              <a:buNone/>
              <a:defRPr/>
            </a:pPr>
            <a:endParaRPr lang="en-US" altLang="en-US" sz="2400" dirty="0">
              <a:solidFill>
                <a:srgbClr val="333736"/>
              </a:solidFill>
              <a:latin typeface="Calibri" panose="020F0502020204030204" pitchFamily="34" charset="0"/>
              <a:ea typeface="Calibri" charset="0"/>
              <a:cs typeface="Calibri" panose="020F0502020204030204" pitchFamily="34" charset="0"/>
            </a:endParaRPr>
          </a:p>
        </p:txBody>
      </p:sp>
    </p:spTree>
    <p:extLst>
      <p:ext uri="{BB962C8B-B14F-4D97-AF65-F5344CB8AC3E}">
        <p14:creationId xmlns:p14="http://schemas.microsoft.com/office/powerpoint/2010/main" val="3648413619"/>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1143000" y="228600"/>
            <a:ext cx="8915400" cy="666750"/>
          </a:xfrm>
        </p:spPr>
        <p:txBody>
          <a:bodyPr/>
          <a:lstStyle/>
          <a:p>
            <a:pPr algn="l" eaLnBrk="1" hangingPunct="1"/>
            <a:r>
              <a:rPr lang="en-US" altLang="en-US" b="0" dirty="0">
                <a:solidFill>
                  <a:srgbClr val="005B94"/>
                </a:solidFill>
                <a:latin typeface="Calibri" charset="0"/>
              </a:rPr>
              <a:t>Resources</a:t>
            </a:r>
            <a:endParaRPr lang="en-US" altLang="en-US" b="0" dirty="0">
              <a:solidFill>
                <a:srgbClr val="333736"/>
              </a:solidFill>
              <a:latin typeface="Calibri" charset="0"/>
            </a:endParaRPr>
          </a:p>
        </p:txBody>
      </p:sp>
      <p:sp>
        <p:nvSpPr>
          <p:cNvPr id="38915" name="Rectangle 3"/>
          <p:cNvSpPr>
            <a:spLocks noGrp="1" noChangeArrowheads="1"/>
          </p:cNvSpPr>
          <p:nvPr>
            <p:ph type="body" idx="4294967295"/>
          </p:nvPr>
        </p:nvSpPr>
        <p:spPr>
          <a:xfrm>
            <a:off x="1219200" y="1066800"/>
            <a:ext cx="9220200" cy="4800600"/>
          </a:xfrm>
        </p:spPr>
        <p:txBody>
          <a:bodyPr/>
          <a:lstStyle/>
          <a:p>
            <a:pPr marL="0" indent="0">
              <a:buNone/>
              <a:defRPr/>
            </a:pPr>
            <a:r>
              <a:rPr lang="en-US" altLang="en-US" sz="2400" b="1" dirty="0">
                <a:solidFill>
                  <a:srgbClr val="333736"/>
                </a:solidFill>
                <a:latin typeface="Calibri" panose="020F0502020204030204" pitchFamily="34" charset="0"/>
                <a:ea typeface="Calibri" charset="0"/>
                <a:cs typeface="Calibri" panose="020F0502020204030204" pitchFamily="34" charset="0"/>
              </a:rPr>
              <a:t>Free consultation from the </a:t>
            </a:r>
          </a:p>
          <a:p>
            <a:pPr marL="0" indent="0">
              <a:buNone/>
              <a:defRPr/>
            </a:pPr>
            <a:r>
              <a:rPr lang="en-US" altLang="en-US" sz="2400" b="1" dirty="0">
                <a:solidFill>
                  <a:srgbClr val="333736"/>
                </a:solidFill>
                <a:latin typeface="Calibri" panose="020F0502020204030204" pitchFamily="34" charset="0"/>
                <a:ea typeface="Calibri" charset="0"/>
                <a:cs typeface="Calibri" panose="020F0502020204030204" pitchFamily="34" charset="0"/>
              </a:rPr>
              <a:t>Bioethics and Subject Advocacy Program (BSAP) of the Indiana CTSI.</a:t>
            </a:r>
          </a:p>
          <a:p>
            <a:pPr>
              <a:defRPr/>
            </a:pPr>
            <a:r>
              <a:rPr lang="en-US" altLang="en-US" sz="2400" dirty="0">
                <a:solidFill>
                  <a:srgbClr val="333736"/>
                </a:solidFill>
                <a:latin typeface="Calibri" panose="020F0502020204030204" pitchFamily="34" charset="0"/>
                <a:ea typeface="Calibri" charset="0"/>
                <a:cs typeface="Calibri" panose="020F0502020204030204" pitchFamily="34" charset="0"/>
              </a:rPr>
              <a:t>Webpage:  </a:t>
            </a:r>
            <a:r>
              <a:rPr lang="en-US" altLang="en-US" sz="2400" dirty="0">
                <a:solidFill>
                  <a:srgbClr val="333736"/>
                </a:solidFill>
                <a:latin typeface="Calibri" panose="020F0502020204030204" pitchFamily="34" charset="0"/>
                <a:ea typeface="Calibri" charset="0"/>
                <a:cs typeface="Calibri" panose="020F0502020204030204" pitchFamily="34" charset="0"/>
                <a:hlinkClick r:id="rId3"/>
              </a:rPr>
              <a:t>https://bioethics.iu.edu/ethics-research/index.html</a:t>
            </a:r>
            <a:endParaRPr lang="en-US" altLang="en-US" sz="2400" dirty="0">
              <a:solidFill>
                <a:srgbClr val="333736"/>
              </a:solidFill>
              <a:latin typeface="Calibri" panose="020F0502020204030204" pitchFamily="34" charset="0"/>
              <a:ea typeface="Calibri" charset="0"/>
              <a:cs typeface="Calibri" panose="020F0502020204030204" pitchFamily="34" charset="0"/>
            </a:endParaRPr>
          </a:p>
          <a:p>
            <a:pPr>
              <a:defRPr/>
            </a:pPr>
            <a:r>
              <a:rPr lang="en-US" altLang="en-US" sz="2400" dirty="0">
                <a:solidFill>
                  <a:srgbClr val="333736"/>
                </a:solidFill>
                <a:latin typeface="Calibri" panose="020F0502020204030204" pitchFamily="34" charset="0"/>
                <a:ea typeface="Calibri" charset="0"/>
                <a:cs typeface="Calibri" panose="020F0502020204030204" pitchFamily="34" charset="0"/>
              </a:rPr>
              <a:t>Request form:  </a:t>
            </a:r>
            <a:r>
              <a:rPr lang="en-US" altLang="en-US" sz="2400" dirty="0">
                <a:solidFill>
                  <a:srgbClr val="333736"/>
                </a:solidFill>
                <a:latin typeface="Calibri" panose="020F0502020204030204" pitchFamily="34" charset="0"/>
                <a:ea typeface="Calibri" charset="0"/>
                <a:cs typeface="Calibri" panose="020F0502020204030204" pitchFamily="34" charset="0"/>
                <a:hlinkClick r:id="rId4"/>
              </a:rPr>
              <a:t>https://bioethics.iu.edu/ethics-research/request-consult.html</a:t>
            </a:r>
            <a:endParaRPr lang="en-US" altLang="en-US" sz="2400" dirty="0">
              <a:solidFill>
                <a:srgbClr val="333736"/>
              </a:solidFill>
              <a:latin typeface="Calibri" panose="020F0502020204030204" pitchFamily="34" charset="0"/>
              <a:ea typeface="Calibri" charset="0"/>
              <a:cs typeface="Calibri" panose="020F0502020204030204" pitchFamily="34" charset="0"/>
            </a:endParaRPr>
          </a:p>
          <a:p>
            <a:pPr>
              <a:defRPr/>
            </a:pPr>
            <a:r>
              <a:rPr lang="en-US" altLang="en-US" sz="2400" dirty="0">
                <a:solidFill>
                  <a:srgbClr val="333736"/>
                </a:solidFill>
                <a:latin typeface="Calibri" panose="020F0502020204030204" pitchFamily="34" charset="0"/>
                <a:ea typeface="Calibri" charset="0"/>
                <a:cs typeface="Calibri" panose="020F0502020204030204" pitchFamily="34" charset="0"/>
              </a:rPr>
              <a:t>Email:  </a:t>
            </a:r>
            <a:r>
              <a:rPr lang="en-US" altLang="en-US" sz="2400" dirty="0">
                <a:solidFill>
                  <a:srgbClr val="333736"/>
                </a:solidFill>
                <a:latin typeface="Calibri" panose="020F0502020204030204" pitchFamily="34" charset="0"/>
                <a:ea typeface="Calibri" charset="0"/>
                <a:cs typeface="Calibri" panose="020F0502020204030204" pitchFamily="34" charset="0"/>
                <a:hlinkClick r:id="rId5"/>
              </a:rPr>
              <a:t>phschwar@iu.edu</a:t>
            </a:r>
            <a:r>
              <a:rPr lang="en-US" altLang="en-US" sz="2400" dirty="0">
                <a:solidFill>
                  <a:srgbClr val="333736"/>
                </a:solidFill>
                <a:latin typeface="Calibri" panose="020F0502020204030204" pitchFamily="34" charset="0"/>
                <a:ea typeface="Calibri" charset="0"/>
                <a:cs typeface="Calibri" panose="020F0502020204030204" pitchFamily="34" charset="0"/>
              </a:rPr>
              <a:t> or </a:t>
            </a:r>
            <a:r>
              <a:rPr lang="en-US" altLang="en-US" sz="2400" dirty="0">
                <a:solidFill>
                  <a:srgbClr val="333736"/>
                </a:solidFill>
                <a:latin typeface="Calibri" panose="020F0502020204030204" pitchFamily="34" charset="0"/>
                <a:ea typeface="Calibri" charset="0"/>
                <a:cs typeface="Calibri" panose="020F0502020204030204" pitchFamily="34" charset="0"/>
                <a:hlinkClick r:id="rId6"/>
              </a:rPr>
              <a:t>BSAP@iu.edu</a:t>
            </a:r>
            <a:endParaRPr lang="en-US" altLang="en-US" sz="2400" dirty="0">
              <a:solidFill>
                <a:srgbClr val="333736"/>
              </a:solidFill>
              <a:latin typeface="Calibri" panose="020F0502020204030204" pitchFamily="34" charset="0"/>
              <a:ea typeface="Calibri" charset="0"/>
              <a:cs typeface="Calibri" panose="020F0502020204030204" pitchFamily="34" charset="0"/>
            </a:endParaRPr>
          </a:p>
          <a:p>
            <a:pPr>
              <a:defRPr/>
            </a:pPr>
            <a:r>
              <a:rPr lang="en-US" altLang="en-US" sz="2400" dirty="0">
                <a:solidFill>
                  <a:srgbClr val="333736"/>
                </a:solidFill>
                <a:latin typeface="Calibri" panose="020F0502020204030204" pitchFamily="34" charset="0"/>
                <a:ea typeface="Calibri" charset="0"/>
                <a:cs typeface="Calibri" panose="020F0502020204030204" pitchFamily="34" charset="0"/>
              </a:rPr>
              <a:t>Contact:  Nic Oliver, MA, Program manager, </a:t>
            </a:r>
            <a:r>
              <a:rPr lang="en-US" sz="2400" b="0" i="0" u="sng" dirty="0">
                <a:solidFill>
                  <a:srgbClr val="0078D7"/>
                </a:solidFill>
                <a:effectLst/>
                <a:latin typeface="Calibri" panose="020F0502020204030204" pitchFamily="34" charset="0"/>
                <a:cs typeface="Calibri" panose="020F0502020204030204" pitchFamily="34" charset="0"/>
                <a:hlinkClick r:id="rId7" tooltip="mailto:olivnj@iu.edu"/>
              </a:rPr>
              <a:t>olivnj@iu.edu</a:t>
            </a:r>
            <a:endParaRPr lang="en-US" altLang="en-US" sz="2400" dirty="0">
              <a:solidFill>
                <a:srgbClr val="333736"/>
              </a:solidFill>
              <a:latin typeface="Calibri" panose="020F0502020204030204" pitchFamily="34" charset="0"/>
              <a:ea typeface="Calibri" charset="0"/>
              <a:cs typeface="Calibri" panose="020F0502020204030204" pitchFamily="34" charset="0"/>
            </a:endParaRPr>
          </a:p>
        </p:txBody>
      </p:sp>
    </p:spTree>
    <p:extLst>
      <p:ext uri="{BB962C8B-B14F-4D97-AF65-F5344CB8AC3E}">
        <p14:creationId xmlns:p14="http://schemas.microsoft.com/office/powerpoint/2010/main" val="130890085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1143000" y="228600"/>
            <a:ext cx="8915400" cy="666750"/>
          </a:xfrm>
        </p:spPr>
        <p:txBody>
          <a:bodyPr/>
          <a:lstStyle/>
          <a:p>
            <a:pPr algn="l" eaLnBrk="1" hangingPunct="1"/>
            <a:r>
              <a:rPr lang="en-US" altLang="en-US" b="0" dirty="0">
                <a:solidFill>
                  <a:srgbClr val="005B94"/>
                </a:solidFill>
                <a:latin typeface="Calibri" charset="0"/>
              </a:rPr>
              <a:t>Traditional view</a:t>
            </a:r>
            <a:endParaRPr lang="en-US" altLang="en-US" b="0" dirty="0">
              <a:solidFill>
                <a:srgbClr val="333736"/>
              </a:solidFill>
              <a:latin typeface="Calibri" charset="0"/>
            </a:endParaRPr>
          </a:p>
        </p:txBody>
      </p:sp>
      <p:sp>
        <p:nvSpPr>
          <p:cNvPr id="38915" name="Rectangle 3"/>
          <p:cNvSpPr>
            <a:spLocks noGrp="1" noChangeArrowheads="1"/>
          </p:cNvSpPr>
          <p:nvPr>
            <p:ph type="body" idx="4294967295"/>
          </p:nvPr>
        </p:nvSpPr>
        <p:spPr>
          <a:xfrm>
            <a:off x="1219200" y="1066800"/>
            <a:ext cx="9220200" cy="4800600"/>
          </a:xfrm>
        </p:spPr>
        <p:txBody>
          <a:bodyPr/>
          <a:lstStyle/>
          <a:p>
            <a:pPr>
              <a:defRPr/>
            </a:pPr>
            <a:r>
              <a:rPr lang="en-US" altLang="en-US" sz="2400" dirty="0">
                <a:solidFill>
                  <a:srgbClr val="333736"/>
                </a:solidFill>
                <a:latin typeface="Calibri" charset="0"/>
                <a:ea typeface="Calibri" charset="0"/>
                <a:cs typeface="Calibri" charset="0"/>
              </a:rPr>
              <a:t>Healthcare vs. Research</a:t>
            </a:r>
          </a:p>
          <a:p>
            <a:pPr>
              <a:defRPr/>
            </a:pPr>
            <a:r>
              <a:rPr lang="en-US" altLang="en-US" sz="2400" dirty="0">
                <a:solidFill>
                  <a:srgbClr val="333736"/>
                </a:solidFill>
                <a:latin typeface="Calibri" charset="0"/>
                <a:ea typeface="Calibri" charset="0"/>
                <a:cs typeface="Calibri" charset="0"/>
              </a:rPr>
              <a:t>Patient vs. Research “subject” (participant)</a:t>
            </a:r>
          </a:p>
          <a:p>
            <a:pPr>
              <a:defRPr/>
            </a:pPr>
            <a:r>
              <a:rPr lang="en-US" altLang="en-US" sz="2400" dirty="0">
                <a:solidFill>
                  <a:srgbClr val="333736"/>
                </a:solidFill>
                <a:latin typeface="Calibri" charset="0"/>
                <a:ea typeface="Calibri" charset="0"/>
                <a:cs typeface="Calibri" charset="0"/>
              </a:rPr>
              <a:t>Goal of activity</a:t>
            </a:r>
          </a:p>
          <a:p>
            <a:pPr lvl="1">
              <a:defRPr/>
            </a:pPr>
            <a:r>
              <a:rPr lang="en-US" altLang="en-US" sz="2000" dirty="0">
                <a:solidFill>
                  <a:srgbClr val="333736"/>
                </a:solidFill>
                <a:latin typeface="Calibri" charset="0"/>
                <a:ea typeface="Calibri" charset="0"/>
                <a:cs typeface="Calibri" charset="0"/>
              </a:rPr>
              <a:t>Healthcare:  Treatment and prevention</a:t>
            </a:r>
          </a:p>
          <a:p>
            <a:pPr lvl="1">
              <a:defRPr/>
            </a:pPr>
            <a:r>
              <a:rPr lang="en-US" altLang="en-US" sz="2000" dirty="0">
                <a:solidFill>
                  <a:srgbClr val="333736"/>
                </a:solidFill>
                <a:latin typeface="Calibri" charset="0"/>
                <a:ea typeface="Calibri" charset="0"/>
                <a:cs typeface="Calibri" charset="0"/>
              </a:rPr>
              <a:t>Research:  Scientific and medical progress</a:t>
            </a:r>
          </a:p>
          <a:p>
            <a:pPr>
              <a:defRPr/>
            </a:pPr>
            <a:r>
              <a:rPr lang="en-US" altLang="en-US" sz="2400" dirty="0">
                <a:solidFill>
                  <a:srgbClr val="333736"/>
                </a:solidFill>
                <a:latin typeface="Calibri" charset="0"/>
                <a:ea typeface="Calibri" charset="0"/>
                <a:cs typeface="Calibri" charset="0"/>
              </a:rPr>
              <a:t>Responsibility towards the individual</a:t>
            </a:r>
          </a:p>
          <a:p>
            <a:pPr lvl="1">
              <a:defRPr/>
            </a:pPr>
            <a:r>
              <a:rPr lang="en-US" altLang="en-US" sz="2000" dirty="0">
                <a:solidFill>
                  <a:srgbClr val="333736"/>
                </a:solidFill>
                <a:latin typeface="Calibri" charset="0"/>
                <a:ea typeface="Calibri" charset="0"/>
                <a:cs typeface="Calibri" charset="0"/>
              </a:rPr>
              <a:t>Healthcare:  Improve or protect health of the patient</a:t>
            </a:r>
          </a:p>
          <a:p>
            <a:pPr lvl="1">
              <a:defRPr/>
            </a:pPr>
            <a:r>
              <a:rPr lang="en-US" altLang="en-US" sz="2000" dirty="0">
                <a:solidFill>
                  <a:srgbClr val="333736"/>
                </a:solidFill>
                <a:latin typeface="Calibri" charset="0"/>
                <a:ea typeface="Calibri" charset="0"/>
                <a:cs typeface="Calibri" charset="0"/>
              </a:rPr>
              <a:t>Research:  Minimize or avoid harm to the participant</a:t>
            </a:r>
          </a:p>
          <a:p>
            <a:pPr>
              <a:defRPr/>
            </a:pPr>
            <a:r>
              <a:rPr lang="en-US" altLang="en-US" sz="2400" dirty="0">
                <a:solidFill>
                  <a:srgbClr val="333736"/>
                </a:solidFill>
                <a:latin typeface="Calibri" charset="0"/>
                <a:ea typeface="Calibri" charset="0"/>
                <a:cs typeface="Calibri" charset="0"/>
              </a:rPr>
              <a:t>Reason for the individual to participate:</a:t>
            </a:r>
          </a:p>
          <a:p>
            <a:pPr lvl="1">
              <a:defRPr/>
            </a:pPr>
            <a:r>
              <a:rPr lang="en-US" altLang="en-US" sz="2000" dirty="0">
                <a:solidFill>
                  <a:srgbClr val="333736"/>
                </a:solidFill>
                <a:latin typeface="Calibri" charset="0"/>
                <a:ea typeface="Calibri" charset="0"/>
                <a:cs typeface="Calibri" charset="0"/>
              </a:rPr>
              <a:t>Patient:  Improve health (self-oriented)</a:t>
            </a:r>
          </a:p>
          <a:p>
            <a:pPr lvl="1">
              <a:defRPr/>
            </a:pPr>
            <a:r>
              <a:rPr lang="en-US" altLang="en-US" sz="2000" dirty="0">
                <a:solidFill>
                  <a:srgbClr val="333736"/>
                </a:solidFill>
                <a:latin typeface="Calibri" charset="0"/>
                <a:ea typeface="Calibri" charset="0"/>
                <a:cs typeface="Calibri" charset="0"/>
              </a:rPr>
              <a:t>Research participant:  Benefit future patients (other-oriented, altruism) </a:t>
            </a:r>
          </a:p>
        </p:txBody>
      </p:sp>
    </p:spTree>
    <p:extLst>
      <p:ext uri="{BB962C8B-B14F-4D97-AF65-F5344CB8AC3E}">
        <p14:creationId xmlns:p14="http://schemas.microsoft.com/office/powerpoint/2010/main" val="102390350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1143000" y="228600"/>
            <a:ext cx="8915400" cy="666750"/>
          </a:xfrm>
        </p:spPr>
        <p:txBody>
          <a:bodyPr/>
          <a:lstStyle/>
          <a:p>
            <a:pPr algn="l" eaLnBrk="1" hangingPunct="1"/>
            <a:r>
              <a:rPr lang="en-US" altLang="en-US" b="0" dirty="0">
                <a:solidFill>
                  <a:srgbClr val="005B94"/>
                </a:solidFill>
                <a:latin typeface="Calibri" charset="0"/>
              </a:rPr>
              <a:t>Return of results</a:t>
            </a:r>
            <a:endParaRPr lang="en-US" altLang="en-US" b="0" dirty="0">
              <a:solidFill>
                <a:srgbClr val="333736"/>
              </a:solidFill>
              <a:latin typeface="Calibri" charset="0"/>
            </a:endParaRPr>
          </a:p>
        </p:txBody>
      </p:sp>
      <p:sp>
        <p:nvSpPr>
          <p:cNvPr id="38915" name="Rectangle 3"/>
          <p:cNvSpPr>
            <a:spLocks noGrp="1" noChangeArrowheads="1"/>
          </p:cNvSpPr>
          <p:nvPr>
            <p:ph type="body" idx="4294967295"/>
          </p:nvPr>
        </p:nvSpPr>
        <p:spPr>
          <a:xfrm>
            <a:off x="1219200" y="1066800"/>
            <a:ext cx="9220200" cy="4800600"/>
          </a:xfrm>
        </p:spPr>
        <p:txBody>
          <a:bodyPr/>
          <a:lstStyle/>
          <a:p>
            <a:pPr>
              <a:defRPr/>
            </a:pPr>
            <a:r>
              <a:rPr lang="en-US" altLang="en-US" sz="2400" dirty="0">
                <a:solidFill>
                  <a:srgbClr val="333736"/>
                </a:solidFill>
                <a:latin typeface="Calibri" charset="0"/>
                <a:ea typeface="Calibri" charset="0"/>
                <a:cs typeface="Calibri" charset="0"/>
              </a:rPr>
              <a:t>Types of findings:  </a:t>
            </a:r>
          </a:p>
          <a:p>
            <a:pPr lvl="1">
              <a:defRPr/>
            </a:pPr>
            <a:r>
              <a:rPr lang="en-US" altLang="en-US" sz="2000" dirty="0">
                <a:solidFill>
                  <a:srgbClr val="333736"/>
                </a:solidFill>
                <a:latin typeface="Calibri" charset="0"/>
                <a:ea typeface="Calibri" charset="0"/>
                <a:cs typeface="Calibri" charset="0"/>
              </a:rPr>
              <a:t>Primary</a:t>
            </a:r>
          </a:p>
          <a:p>
            <a:pPr lvl="1">
              <a:defRPr/>
            </a:pPr>
            <a:r>
              <a:rPr lang="en-US" altLang="en-US" sz="2000" dirty="0">
                <a:solidFill>
                  <a:srgbClr val="333736"/>
                </a:solidFill>
                <a:latin typeface="Calibri" charset="0"/>
                <a:ea typeface="Calibri" charset="0"/>
                <a:cs typeface="Calibri" charset="0"/>
              </a:rPr>
              <a:t>Secondary</a:t>
            </a:r>
          </a:p>
          <a:p>
            <a:pPr lvl="1">
              <a:defRPr/>
            </a:pPr>
            <a:r>
              <a:rPr lang="en-US" altLang="en-US" sz="2000" dirty="0">
                <a:solidFill>
                  <a:srgbClr val="333736"/>
                </a:solidFill>
                <a:latin typeface="Calibri" charset="0"/>
                <a:ea typeface="Calibri" charset="0"/>
                <a:cs typeface="Calibri" charset="0"/>
              </a:rPr>
              <a:t>Incidental</a:t>
            </a:r>
            <a:endParaRPr lang="en-US" altLang="en-US" sz="2400" dirty="0">
              <a:solidFill>
                <a:srgbClr val="333736"/>
              </a:solidFill>
              <a:latin typeface="Calibri" charset="0"/>
              <a:ea typeface="Calibri" charset="0"/>
              <a:cs typeface="Calibri" charset="0"/>
            </a:endParaRPr>
          </a:p>
          <a:p>
            <a:pPr>
              <a:defRPr/>
            </a:pPr>
            <a:r>
              <a:rPr lang="en-US" altLang="en-US" sz="2400" dirty="0">
                <a:solidFill>
                  <a:srgbClr val="333736"/>
                </a:solidFill>
                <a:latin typeface="Calibri" charset="0"/>
                <a:ea typeface="Calibri" charset="0"/>
                <a:cs typeface="Calibri" charset="0"/>
              </a:rPr>
              <a:t>Any of these results can have important implications for patient health:  E.g.,</a:t>
            </a:r>
          </a:p>
          <a:p>
            <a:pPr lvl="1">
              <a:defRPr/>
            </a:pPr>
            <a:r>
              <a:rPr lang="en-US" altLang="en-US" sz="2000" dirty="0">
                <a:solidFill>
                  <a:srgbClr val="333736"/>
                </a:solidFill>
                <a:latin typeface="Calibri" charset="0"/>
                <a:ea typeface="Calibri" charset="0"/>
                <a:cs typeface="Calibri" charset="0"/>
              </a:rPr>
              <a:t>Genetics, e.g. BRCA1</a:t>
            </a:r>
          </a:p>
          <a:p>
            <a:pPr lvl="1">
              <a:defRPr/>
            </a:pPr>
            <a:r>
              <a:rPr lang="en-US" altLang="en-US" sz="2000" dirty="0" err="1">
                <a:solidFill>
                  <a:srgbClr val="333736"/>
                </a:solidFill>
                <a:latin typeface="Calibri" charset="0"/>
                <a:ea typeface="Calibri" charset="0"/>
                <a:cs typeface="Calibri" charset="0"/>
              </a:rPr>
              <a:t>Xray</a:t>
            </a:r>
            <a:r>
              <a:rPr lang="en-US" altLang="en-US" sz="2000" dirty="0">
                <a:solidFill>
                  <a:srgbClr val="333736"/>
                </a:solidFill>
                <a:latin typeface="Calibri" charset="0"/>
                <a:ea typeface="Calibri" charset="0"/>
                <a:cs typeface="Calibri" charset="0"/>
              </a:rPr>
              <a:t>/ radiology, e.g. brain tumor</a:t>
            </a:r>
          </a:p>
          <a:p>
            <a:pPr lvl="1">
              <a:defRPr/>
            </a:pPr>
            <a:r>
              <a:rPr lang="en-US" altLang="en-US" sz="2000" dirty="0">
                <a:solidFill>
                  <a:srgbClr val="333736"/>
                </a:solidFill>
                <a:latin typeface="Calibri" charset="0"/>
                <a:ea typeface="Calibri" charset="0"/>
                <a:cs typeface="Calibri" charset="0"/>
              </a:rPr>
              <a:t>Lab tests, e.g. potassium 7</a:t>
            </a:r>
          </a:p>
          <a:p>
            <a:pPr lvl="1">
              <a:defRPr/>
            </a:pPr>
            <a:r>
              <a:rPr lang="en-US" altLang="en-US" sz="2000" dirty="0">
                <a:solidFill>
                  <a:srgbClr val="333736"/>
                </a:solidFill>
                <a:latin typeface="Calibri" charset="0"/>
                <a:ea typeface="Calibri" charset="0"/>
                <a:cs typeface="Calibri" charset="0"/>
              </a:rPr>
              <a:t>PHQ9 (depression score), e.g. suicidality</a:t>
            </a:r>
          </a:p>
          <a:p>
            <a:pPr>
              <a:defRPr/>
            </a:pPr>
            <a:endParaRPr lang="en-US" altLang="en-US" sz="2000" dirty="0">
              <a:solidFill>
                <a:srgbClr val="333736"/>
              </a:solidFill>
              <a:latin typeface="Calibri" charset="0"/>
              <a:ea typeface="Calibri" charset="0"/>
              <a:cs typeface="Calibri" charset="0"/>
            </a:endParaRPr>
          </a:p>
        </p:txBody>
      </p:sp>
    </p:spTree>
    <p:extLst>
      <p:ext uri="{BB962C8B-B14F-4D97-AF65-F5344CB8AC3E}">
        <p14:creationId xmlns:p14="http://schemas.microsoft.com/office/powerpoint/2010/main" val="362149439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1143000" y="228600"/>
            <a:ext cx="8915400" cy="666750"/>
          </a:xfrm>
        </p:spPr>
        <p:txBody>
          <a:bodyPr/>
          <a:lstStyle/>
          <a:p>
            <a:pPr algn="l" eaLnBrk="1" hangingPunct="1"/>
            <a:r>
              <a:rPr lang="en-US" altLang="en-US" b="0" dirty="0">
                <a:solidFill>
                  <a:srgbClr val="005B94"/>
                </a:solidFill>
                <a:latin typeface="Calibri" charset="0"/>
              </a:rPr>
              <a:t>Traditional view</a:t>
            </a:r>
            <a:endParaRPr lang="en-US" altLang="en-US" b="0" dirty="0">
              <a:solidFill>
                <a:srgbClr val="333736"/>
              </a:solidFill>
              <a:latin typeface="Calibri" charset="0"/>
            </a:endParaRPr>
          </a:p>
        </p:txBody>
      </p:sp>
      <p:sp>
        <p:nvSpPr>
          <p:cNvPr id="38915" name="Rectangle 3"/>
          <p:cNvSpPr>
            <a:spLocks noGrp="1" noChangeArrowheads="1"/>
          </p:cNvSpPr>
          <p:nvPr>
            <p:ph type="body" idx="4294967295"/>
          </p:nvPr>
        </p:nvSpPr>
        <p:spPr>
          <a:xfrm>
            <a:off x="1219200" y="1066800"/>
            <a:ext cx="9220200" cy="4800600"/>
          </a:xfrm>
        </p:spPr>
        <p:txBody>
          <a:bodyPr/>
          <a:lstStyle/>
          <a:p>
            <a:pPr>
              <a:defRPr/>
            </a:pPr>
            <a:r>
              <a:rPr lang="en-US" altLang="en-US" sz="2400" dirty="0">
                <a:solidFill>
                  <a:srgbClr val="333736"/>
                </a:solidFill>
                <a:latin typeface="Calibri" charset="0"/>
                <a:ea typeface="Calibri" charset="0"/>
                <a:cs typeface="Calibri" charset="0"/>
              </a:rPr>
              <a:t>Do not return results to individuals, since research </a:t>
            </a:r>
            <a:r>
              <a:rPr lang="en-US" altLang="en-US" sz="2400" dirty="0" err="1">
                <a:solidFill>
                  <a:srgbClr val="333736"/>
                </a:solidFill>
                <a:latin typeface="Calibri" charset="0"/>
                <a:ea typeface="Calibri" charset="0"/>
                <a:cs typeface="Calibri" charset="0"/>
              </a:rPr>
              <a:t>particpants</a:t>
            </a:r>
            <a:r>
              <a:rPr lang="en-US" altLang="en-US" sz="2400" dirty="0">
                <a:solidFill>
                  <a:srgbClr val="333736"/>
                </a:solidFill>
                <a:latin typeface="Calibri" charset="0"/>
                <a:ea typeface="Calibri" charset="0"/>
                <a:cs typeface="Calibri" charset="0"/>
              </a:rPr>
              <a:t> are not patients, and the project goal is research not healthcare.  </a:t>
            </a:r>
          </a:p>
          <a:p>
            <a:pPr>
              <a:defRPr/>
            </a:pPr>
            <a:r>
              <a:rPr lang="en-US" altLang="en-US" sz="2400" dirty="0">
                <a:solidFill>
                  <a:srgbClr val="333736"/>
                </a:solidFill>
                <a:latin typeface="Calibri" charset="0"/>
                <a:ea typeface="Calibri" charset="0"/>
                <a:cs typeface="Calibri" charset="0"/>
              </a:rPr>
              <a:t>Only (possible) exception:  Safety issues (e.g. potassium of 7 or suicidality), which are generally disclosed to healthcare providers</a:t>
            </a:r>
          </a:p>
          <a:p>
            <a:pPr>
              <a:defRPr/>
            </a:pPr>
            <a:r>
              <a:rPr lang="en-US" altLang="en-US" sz="2400" dirty="0">
                <a:solidFill>
                  <a:srgbClr val="333736"/>
                </a:solidFill>
                <a:latin typeface="Calibri" charset="0"/>
                <a:ea typeface="Calibri" charset="0"/>
                <a:cs typeface="Calibri" charset="0"/>
              </a:rPr>
              <a:t>Explicit statement included in informed consent that the participant will not receive any results.</a:t>
            </a:r>
          </a:p>
          <a:p>
            <a:pPr lvl="1">
              <a:defRPr/>
            </a:pPr>
            <a:endParaRPr lang="en-US" altLang="en-US" sz="2000" dirty="0">
              <a:solidFill>
                <a:srgbClr val="333736"/>
              </a:solidFill>
              <a:latin typeface="Calibri" charset="0"/>
              <a:ea typeface="Calibri" charset="0"/>
              <a:cs typeface="Calibri" charset="0"/>
            </a:endParaRPr>
          </a:p>
        </p:txBody>
      </p:sp>
    </p:spTree>
    <p:extLst>
      <p:ext uri="{BB962C8B-B14F-4D97-AF65-F5344CB8AC3E}">
        <p14:creationId xmlns:p14="http://schemas.microsoft.com/office/powerpoint/2010/main" val="1222081277"/>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1143000" y="228600"/>
            <a:ext cx="8915400" cy="666750"/>
          </a:xfrm>
        </p:spPr>
        <p:txBody>
          <a:bodyPr/>
          <a:lstStyle/>
          <a:p>
            <a:pPr algn="l" eaLnBrk="1" hangingPunct="1"/>
            <a:r>
              <a:rPr lang="en-US" altLang="en-US" b="0" dirty="0">
                <a:solidFill>
                  <a:srgbClr val="005B94"/>
                </a:solidFill>
                <a:latin typeface="Calibri" charset="0"/>
              </a:rPr>
              <a:t>Key Changes</a:t>
            </a:r>
            <a:endParaRPr lang="en-US" altLang="en-US" b="0" dirty="0">
              <a:solidFill>
                <a:srgbClr val="333736"/>
              </a:solidFill>
              <a:latin typeface="Calibri" charset="0"/>
            </a:endParaRPr>
          </a:p>
        </p:txBody>
      </p:sp>
      <p:sp>
        <p:nvSpPr>
          <p:cNvPr id="38915" name="Rectangle 3"/>
          <p:cNvSpPr>
            <a:spLocks noGrp="1" noChangeArrowheads="1"/>
          </p:cNvSpPr>
          <p:nvPr>
            <p:ph type="body" idx="4294967295"/>
          </p:nvPr>
        </p:nvSpPr>
        <p:spPr>
          <a:xfrm>
            <a:off x="1219200" y="1066800"/>
            <a:ext cx="9220200" cy="4800600"/>
          </a:xfrm>
        </p:spPr>
        <p:txBody>
          <a:bodyPr/>
          <a:lstStyle/>
          <a:p>
            <a:pPr>
              <a:defRPr/>
            </a:pPr>
            <a:r>
              <a:rPr lang="en-US" altLang="en-US" sz="2400" dirty="0">
                <a:solidFill>
                  <a:srgbClr val="333736"/>
                </a:solidFill>
                <a:latin typeface="Calibri" charset="0"/>
                <a:ea typeface="Calibri" charset="0"/>
                <a:cs typeface="Calibri" charset="0"/>
              </a:rPr>
              <a:t>Reconsideration of ethical issues:</a:t>
            </a:r>
          </a:p>
          <a:p>
            <a:pPr lvl="1">
              <a:defRPr/>
            </a:pPr>
            <a:r>
              <a:rPr lang="en-US" altLang="en-US" sz="2000" dirty="0">
                <a:solidFill>
                  <a:srgbClr val="333736"/>
                </a:solidFill>
                <a:latin typeface="Calibri" charset="0"/>
                <a:ea typeface="Calibri" charset="0"/>
                <a:cs typeface="Calibri" charset="0"/>
              </a:rPr>
              <a:t>Is withholding potentially useful information a form of harm?</a:t>
            </a:r>
          </a:p>
          <a:p>
            <a:pPr lvl="1">
              <a:defRPr/>
            </a:pPr>
            <a:r>
              <a:rPr lang="en-US" altLang="en-US" sz="2000" dirty="0">
                <a:solidFill>
                  <a:srgbClr val="333736"/>
                </a:solidFill>
                <a:latin typeface="Calibri" charset="0"/>
                <a:ea typeface="Calibri" charset="0"/>
                <a:cs typeface="Calibri" charset="0"/>
              </a:rPr>
              <a:t>Duty of rescue:  E.g., you are running for exercise tomorrow and see a child about to walk into the street.  Many believe you have an obligation to try to stop him, due to the great benefit to him and minimal risk or burden on you.</a:t>
            </a:r>
            <a:endParaRPr lang="en-US" altLang="en-US" sz="2400" dirty="0">
              <a:solidFill>
                <a:srgbClr val="333736"/>
              </a:solidFill>
              <a:latin typeface="Calibri" charset="0"/>
              <a:ea typeface="Calibri" charset="0"/>
              <a:cs typeface="Calibri" charset="0"/>
            </a:endParaRPr>
          </a:p>
          <a:p>
            <a:pPr>
              <a:defRPr/>
            </a:pPr>
            <a:r>
              <a:rPr lang="en-US" altLang="en-US" sz="2400" dirty="0">
                <a:solidFill>
                  <a:srgbClr val="333736"/>
                </a:solidFill>
                <a:latin typeface="Calibri" charset="0"/>
                <a:ea typeface="Calibri" charset="0"/>
                <a:cs typeface="Calibri" charset="0"/>
              </a:rPr>
              <a:t>Blurring the line between healthcare and research</a:t>
            </a:r>
          </a:p>
          <a:p>
            <a:pPr lvl="1">
              <a:defRPr/>
            </a:pPr>
            <a:r>
              <a:rPr lang="en-US" altLang="en-US" sz="2000" dirty="0">
                <a:solidFill>
                  <a:srgbClr val="333736"/>
                </a:solidFill>
                <a:latin typeface="Calibri" charset="0"/>
                <a:ea typeface="Calibri" charset="0"/>
                <a:cs typeface="Calibri" charset="0"/>
              </a:rPr>
              <a:t>Research that involves clinical care; e.g., Clinical trials</a:t>
            </a:r>
          </a:p>
          <a:p>
            <a:pPr lvl="1">
              <a:defRPr/>
            </a:pPr>
            <a:r>
              <a:rPr lang="en-US" altLang="en-US" sz="2000" dirty="0">
                <a:solidFill>
                  <a:srgbClr val="333736"/>
                </a:solidFill>
                <a:latin typeface="Calibri" charset="0"/>
                <a:ea typeface="Calibri" charset="0"/>
                <a:cs typeface="Calibri" charset="0"/>
              </a:rPr>
              <a:t>Healthcare that also serves as the basis for research; e.g., retrospective studies</a:t>
            </a:r>
          </a:p>
          <a:p>
            <a:pPr>
              <a:defRPr/>
            </a:pPr>
            <a:r>
              <a:rPr lang="en-US" altLang="en-US" sz="2400" dirty="0">
                <a:solidFill>
                  <a:srgbClr val="333736"/>
                </a:solidFill>
                <a:latin typeface="Calibri" charset="0"/>
                <a:ea typeface="Calibri" charset="0"/>
                <a:cs typeface="Calibri" charset="0"/>
              </a:rPr>
              <a:t>Changing view of research participant</a:t>
            </a:r>
          </a:p>
          <a:p>
            <a:pPr lvl="1">
              <a:defRPr/>
            </a:pPr>
            <a:r>
              <a:rPr lang="en-US" altLang="en-US" sz="2000" dirty="0">
                <a:solidFill>
                  <a:srgbClr val="333736"/>
                </a:solidFill>
                <a:latin typeface="Calibri" charset="0"/>
                <a:ea typeface="Calibri" charset="0"/>
                <a:cs typeface="Calibri" charset="0"/>
              </a:rPr>
              <a:t>“Subject” </a:t>
            </a:r>
            <a:r>
              <a:rPr lang="en-US" altLang="en-US" sz="2000" dirty="0">
                <a:solidFill>
                  <a:srgbClr val="333736"/>
                </a:solidFill>
                <a:latin typeface="Calibri" charset="0"/>
                <a:ea typeface="Calibri" charset="0"/>
                <a:cs typeface="Calibri" charset="0"/>
                <a:sym typeface="Wingdings" panose="05000000000000000000" pitchFamily="2" charset="2"/>
              </a:rPr>
              <a:t> Participant (a</a:t>
            </a:r>
            <a:r>
              <a:rPr lang="en-US" altLang="en-US" sz="2000" dirty="0">
                <a:solidFill>
                  <a:srgbClr val="333736"/>
                </a:solidFill>
                <a:latin typeface="Calibri" charset="0"/>
                <a:ea typeface="Calibri" charset="0"/>
                <a:cs typeface="Calibri" charset="0"/>
              </a:rPr>
              <a:t>ctive partner)</a:t>
            </a:r>
          </a:p>
          <a:p>
            <a:pPr lvl="1">
              <a:defRPr/>
            </a:pPr>
            <a:r>
              <a:rPr lang="en-US" altLang="en-US" sz="2000" dirty="0">
                <a:solidFill>
                  <a:srgbClr val="333736"/>
                </a:solidFill>
                <a:latin typeface="Calibri" charset="0"/>
                <a:ea typeface="Calibri" charset="0"/>
                <a:cs typeface="Calibri" charset="0"/>
              </a:rPr>
              <a:t>Community based participatory research (CBPR)</a:t>
            </a:r>
          </a:p>
          <a:p>
            <a:pPr lvl="1">
              <a:defRPr/>
            </a:pPr>
            <a:r>
              <a:rPr lang="en-US" altLang="en-US" sz="2000" dirty="0">
                <a:solidFill>
                  <a:srgbClr val="333736"/>
                </a:solidFill>
                <a:latin typeface="Calibri" charset="0"/>
                <a:ea typeface="Calibri" charset="0"/>
                <a:cs typeface="Calibri" charset="0"/>
              </a:rPr>
              <a:t>Reimbursement of participants</a:t>
            </a:r>
          </a:p>
        </p:txBody>
      </p:sp>
    </p:spTree>
    <p:extLst>
      <p:ext uri="{BB962C8B-B14F-4D97-AF65-F5344CB8AC3E}">
        <p14:creationId xmlns:p14="http://schemas.microsoft.com/office/powerpoint/2010/main" val="92815679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8915">
                                            <p:txEl>
                                              <p:pRg st="3" end="3"/>
                                            </p:txEl>
                                          </p:spTgt>
                                        </p:tgtEl>
                                        <p:attrNameLst>
                                          <p:attrName>style.visibility</p:attrName>
                                        </p:attrNameLst>
                                      </p:cBhvr>
                                      <p:to>
                                        <p:strVal val="visible"/>
                                      </p:to>
                                    </p:set>
                                    <p:animEffect transition="in" filter="dissolve">
                                      <p:cBhvr>
                                        <p:cTn id="7" dur="500"/>
                                        <p:tgtEl>
                                          <p:spTgt spid="38915">
                                            <p:txEl>
                                              <p:pRg st="3" end="3"/>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8915">
                                            <p:txEl>
                                              <p:pRg st="4" end="4"/>
                                            </p:txEl>
                                          </p:spTgt>
                                        </p:tgtEl>
                                        <p:attrNameLst>
                                          <p:attrName>style.visibility</p:attrName>
                                        </p:attrNameLst>
                                      </p:cBhvr>
                                      <p:to>
                                        <p:strVal val="visible"/>
                                      </p:to>
                                    </p:set>
                                    <p:animEffect transition="in" filter="dissolve">
                                      <p:cBhvr>
                                        <p:cTn id="10" dur="500"/>
                                        <p:tgtEl>
                                          <p:spTgt spid="38915">
                                            <p:txEl>
                                              <p:pRg st="4" end="4"/>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8915">
                                            <p:txEl>
                                              <p:pRg st="5" end="5"/>
                                            </p:txEl>
                                          </p:spTgt>
                                        </p:tgtEl>
                                        <p:attrNameLst>
                                          <p:attrName>style.visibility</p:attrName>
                                        </p:attrNameLst>
                                      </p:cBhvr>
                                      <p:to>
                                        <p:strVal val="visible"/>
                                      </p:to>
                                    </p:set>
                                    <p:animEffect transition="in" filter="dissolve">
                                      <p:cBhvr>
                                        <p:cTn id="13" dur="500"/>
                                        <p:tgtEl>
                                          <p:spTgt spid="38915">
                                            <p:txEl>
                                              <p:pRg st="5" end="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8915">
                                            <p:txEl>
                                              <p:pRg st="6" end="6"/>
                                            </p:txEl>
                                          </p:spTgt>
                                        </p:tgtEl>
                                        <p:attrNameLst>
                                          <p:attrName>style.visibility</p:attrName>
                                        </p:attrNameLst>
                                      </p:cBhvr>
                                      <p:to>
                                        <p:strVal val="visible"/>
                                      </p:to>
                                    </p:set>
                                    <p:animEffect transition="in" filter="dissolve">
                                      <p:cBhvr>
                                        <p:cTn id="18" dur="500"/>
                                        <p:tgtEl>
                                          <p:spTgt spid="38915">
                                            <p:txEl>
                                              <p:pRg st="6" end="6"/>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38915">
                                            <p:txEl>
                                              <p:pRg st="7" end="7"/>
                                            </p:txEl>
                                          </p:spTgt>
                                        </p:tgtEl>
                                        <p:attrNameLst>
                                          <p:attrName>style.visibility</p:attrName>
                                        </p:attrNameLst>
                                      </p:cBhvr>
                                      <p:to>
                                        <p:strVal val="visible"/>
                                      </p:to>
                                    </p:set>
                                    <p:animEffect transition="in" filter="dissolve">
                                      <p:cBhvr>
                                        <p:cTn id="21" dur="500"/>
                                        <p:tgtEl>
                                          <p:spTgt spid="38915">
                                            <p:txEl>
                                              <p:pRg st="7" end="7"/>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38915">
                                            <p:txEl>
                                              <p:pRg st="8" end="8"/>
                                            </p:txEl>
                                          </p:spTgt>
                                        </p:tgtEl>
                                        <p:attrNameLst>
                                          <p:attrName>style.visibility</p:attrName>
                                        </p:attrNameLst>
                                      </p:cBhvr>
                                      <p:to>
                                        <p:strVal val="visible"/>
                                      </p:to>
                                    </p:set>
                                    <p:animEffect transition="in" filter="dissolve">
                                      <p:cBhvr>
                                        <p:cTn id="24" dur="500"/>
                                        <p:tgtEl>
                                          <p:spTgt spid="38915">
                                            <p:txEl>
                                              <p:pRg st="8" end="8"/>
                                            </p:txEl>
                                          </p:spTgt>
                                        </p:tgtEl>
                                      </p:cBhvr>
                                    </p:animEffect>
                                  </p:childTnLst>
                                </p:cTn>
                              </p:par>
                              <p:par>
                                <p:cTn id="25" presetID="9" presetClass="entr" presetSubtype="0" fill="hold" nodeType="withEffect">
                                  <p:stCondLst>
                                    <p:cond delay="0"/>
                                  </p:stCondLst>
                                  <p:childTnLst>
                                    <p:set>
                                      <p:cBhvr>
                                        <p:cTn id="26" dur="1" fill="hold">
                                          <p:stCondLst>
                                            <p:cond delay="0"/>
                                          </p:stCondLst>
                                        </p:cTn>
                                        <p:tgtEl>
                                          <p:spTgt spid="38915">
                                            <p:txEl>
                                              <p:pRg st="9" end="9"/>
                                            </p:txEl>
                                          </p:spTgt>
                                        </p:tgtEl>
                                        <p:attrNameLst>
                                          <p:attrName>style.visibility</p:attrName>
                                        </p:attrNameLst>
                                      </p:cBhvr>
                                      <p:to>
                                        <p:strVal val="visible"/>
                                      </p:to>
                                    </p:set>
                                    <p:animEffect transition="in" filter="dissolve">
                                      <p:cBhvr>
                                        <p:cTn id="27" dur="500"/>
                                        <p:tgtEl>
                                          <p:spTgt spid="3891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1143000" y="228600"/>
            <a:ext cx="8915400" cy="666750"/>
          </a:xfrm>
        </p:spPr>
        <p:txBody>
          <a:bodyPr/>
          <a:lstStyle/>
          <a:p>
            <a:pPr algn="l" eaLnBrk="1" hangingPunct="1"/>
            <a:r>
              <a:rPr lang="en-US" altLang="en-US" b="0" dirty="0">
                <a:solidFill>
                  <a:srgbClr val="005B94"/>
                </a:solidFill>
                <a:latin typeface="Calibri" charset="0"/>
              </a:rPr>
              <a:t>Genetics:  Clinical setting</a:t>
            </a:r>
            <a:endParaRPr lang="en-US" altLang="en-US" b="0" dirty="0">
              <a:solidFill>
                <a:srgbClr val="333736"/>
              </a:solidFill>
              <a:latin typeface="Calibri" charset="0"/>
            </a:endParaRPr>
          </a:p>
        </p:txBody>
      </p:sp>
      <p:sp>
        <p:nvSpPr>
          <p:cNvPr id="38915" name="Rectangle 3"/>
          <p:cNvSpPr>
            <a:spLocks noGrp="1" noChangeArrowheads="1"/>
          </p:cNvSpPr>
          <p:nvPr>
            <p:ph type="body" idx="4294967295"/>
          </p:nvPr>
        </p:nvSpPr>
        <p:spPr>
          <a:xfrm>
            <a:off x="1219200" y="1066800"/>
            <a:ext cx="9220200" cy="4800600"/>
          </a:xfrm>
        </p:spPr>
        <p:txBody>
          <a:bodyPr/>
          <a:lstStyle/>
          <a:p>
            <a:r>
              <a:rPr lang="en-US" altLang="en-US" sz="2400" dirty="0">
                <a:latin typeface="Calibri" panose="020F0502020204030204" pitchFamily="34" charset="0"/>
              </a:rPr>
              <a:t>American College of Medical Genetics and Genomics (2013):  When whole genome or exome sequencing is being performed clinically, 81 genes should always be tested, and the presence of any “actionable” variants should be disclosed to patients.</a:t>
            </a:r>
          </a:p>
          <a:p>
            <a:pPr lvl="1"/>
            <a:r>
              <a:rPr lang="en-US" altLang="en-US" sz="2000" dirty="0">
                <a:latin typeface="Calibri" panose="020F0502020204030204" pitchFamily="34" charset="0"/>
              </a:rPr>
              <a:t>E.g. BRCA</a:t>
            </a:r>
          </a:p>
          <a:p>
            <a:r>
              <a:rPr lang="en-US" altLang="en-US" sz="2400" dirty="0">
                <a:latin typeface="Calibri" panose="020F0502020204030204" pitchFamily="34" charset="0"/>
              </a:rPr>
              <a:t>Independent of the reason for testing.</a:t>
            </a:r>
          </a:p>
          <a:p>
            <a:r>
              <a:rPr lang="en-US" altLang="en-US" sz="2400" dirty="0">
                <a:latin typeface="Calibri" panose="020F0502020204030204" pitchFamily="34" charset="0"/>
              </a:rPr>
              <a:t>Allow patients to opt out</a:t>
            </a:r>
          </a:p>
          <a:p>
            <a:r>
              <a:rPr lang="en-US" altLang="en-US" sz="2400" dirty="0">
                <a:latin typeface="Calibri" panose="020F0502020204030204" pitchFamily="34" charset="0"/>
              </a:rPr>
              <a:t>How apply to the research setting?  </a:t>
            </a:r>
          </a:p>
          <a:p>
            <a:r>
              <a:rPr lang="en-US" altLang="en-US" sz="2400" dirty="0">
                <a:latin typeface="Calibri" panose="020F0502020204030204" pitchFamily="34" charset="0"/>
              </a:rPr>
              <a:t>Geisinger’s </a:t>
            </a:r>
            <a:r>
              <a:rPr lang="en-US" altLang="en-US" sz="2400" dirty="0" err="1">
                <a:latin typeface="Calibri" panose="020F0502020204030204" pitchFamily="34" charset="0"/>
              </a:rPr>
              <a:t>MyCode</a:t>
            </a:r>
            <a:r>
              <a:rPr lang="en-US" altLang="en-US" sz="2400" dirty="0">
                <a:latin typeface="Calibri" panose="020F0502020204030204" pitchFamily="34" charset="0"/>
              </a:rPr>
              <a:t> biobank</a:t>
            </a:r>
          </a:p>
          <a:p>
            <a:pPr lvl="1"/>
            <a:r>
              <a:rPr lang="en-US" altLang="en-US" sz="2000" dirty="0">
                <a:latin typeface="Calibri" panose="020F0502020204030204" pitchFamily="34" charset="0"/>
              </a:rPr>
              <a:t>Focus groups</a:t>
            </a:r>
          </a:p>
          <a:p>
            <a:pPr lvl="1"/>
            <a:r>
              <a:rPr lang="en-US" altLang="en-US" sz="2000" dirty="0">
                <a:latin typeface="Calibri" panose="020F0502020204030204" pitchFamily="34" charset="0"/>
              </a:rPr>
              <a:t>Resulting guidelines</a:t>
            </a:r>
          </a:p>
        </p:txBody>
      </p:sp>
    </p:spTree>
    <p:extLst>
      <p:ext uri="{BB962C8B-B14F-4D97-AF65-F5344CB8AC3E}">
        <p14:creationId xmlns:p14="http://schemas.microsoft.com/office/powerpoint/2010/main" val="21403331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8915">
                                            <p:txEl>
                                              <p:pRg st="4" end="4"/>
                                            </p:txEl>
                                          </p:spTgt>
                                        </p:tgtEl>
                                        <p:attrNameLst>
                                          <p:attrName>style.visibility</p:attrName>
                                        </p:attrNameLst>
                                      </p:cBhvr>
                                      <p:to>
                                        <p:strVal val="visible"/>
                                      </p:to>
                                    </p:set>
                                    <p:animEffect transition="in" filter="dissolve">
                                      <p:cBhvr>
                                        <p:cTn id="7" dur="500"/>
                                        <p:tgtEl>
                                          <p:spTgt spid="38915">
                                            <p:txEl>
                                              <p:pRg st="4" end="4"/>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8915">
                                            <p:txEl>
                                              <p:pRg st="5" end="5"/>
                                            </p:txEl>
                                          </p:spTgt>
                                        </p:tgtEl>
                                        <p:attrNameLst>
                                          <p:attrName>style.visibility</p:attrName>
                                        </p:attrNameLst>
                                      </p:cBhvr>
                                      <p:to>
                                        <p:strVal val="visible"/>
                                      </p:to>
                                    </p:set>
                                    <p:animEffect transition="in" filter="dissolve">
                                      <p:cBhvr>
                                        <p:cTn id="10" dur="500"/>
                                        <p:tgtEl>
                                          <p:spTgt spid="38915">
                                            <p:txEl>
                                              <p:pRg st="5" end="5"/>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8915">
                                            <p:txEl>
                                              <p:pRg st="6" end="6"/>
                                            </p:txEl>
                                          </p:spTgt>
                                        </p:tgtEl>
                                        <p:attrNameLst>
                                          <p:attrName>style.visibility</p:attrName>
                                        </p:attrNameLst>
                                      </p:cBhvr>
                                      <p:to>
                                        <p:strVal val="visible"/>
                                      </p:to>
                                    </p:set>
                                    <p:animEffect transition="in" filter="dissolve">
                                      <p:cBhvr>
                                        <p:cTn id="13" dur="500"/>
                                        <p:tgtEl>
                                          <p:spTgt spid="38915">
                                            <p:txEl>
                                              <p:pRg st="6" end="6"/>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8915">
                                            <p:txEl>
                                              <p:pRg st="7" end="7"/>
                                            </p:txEl>
                                          </p:spTgt>
                                        </p:tgtEl>
                                        <p:attrNameLst>
                                          <p:attrName>style.visibility</p:attrName>
                                        </p:attrNameLst>
                                      </p:cBhvr>
                                      <p:to>
                                        <p:strVal val="visible"/>
                                      </p:to>
                                    </p:set>
                                    <p:animEffect transition="in" filter="dissolve">
                                      <p:cBhvr>
                                        <p:cTn id="16" dur="500"/>
                                        <p:tgtEl>
                                          <p:spTgt spid="3891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1143000" y="228600"/>
            <a:ext cx="8915400" cy="666750"/>
          </a:xfrm>
        </p:spPr>
        <p:txBody>
          <a:bodyPr/>
          <a:lstStyle/>
          <a:p>
            <a:pPr algn="l" eaLnBrk="1" hangingPunct="1"/>
            <a:r>
              <a:rPr lang="en-US" altLang="en-US" b="0" dirty="0">
                <a:solidFill>
                  <a:srgbClr val="005B94"/>
                </a:solidFill>
                <a:latin typeface="Calibri" charset="0"/>
              </a:rPr>
              <a:t>Update in common rule (2016)</a:t>
            </a:r>
            <a:endParaRPr lang="en-US" altLang="en-US" b="0" dirty="0">
              <a:solidFill>
                <a:srgbClr val="333736"/>
              </a:solidFill>
              <a:latin typeface="Calibri" charset="0"/>
            </a:endParaRPr>
          </a:p>
        </p:txBody>
      </p:sp>
      <p:sp>
        <p:nvSpPr>
          <p:cNvPr id="38915" name="Rectangle 3"/>
          <p:cNvSpPr>
            <a:spLocks noGrp="1" noChangeArrowheads="1"/>
          </p:cNvSpPr>
          <p:nvPr>
            <p:ph type="body" idx="4294967295"/>
          </p:nvPr>
        </p:nvSpPr>
        <p:spPr>
          <a:xfrm>
            <a:off x="1219200" y="1066800"/>
            <a:ext cx="9220200" cy="4800600"/>
          </a:xfrm>
        </p:spPr>
        <p:txBody>
          <a:bodyPr/>
          <a:lstStyle/>
          <a:p>
            <a:pPr marL="0" indent="0">
              <a:buNone/>
            </a:pPr>
            <a:r>
              <a:rPr lang="en-US" dirty="0">
                <a:latin typeface="Calibri" panose="020F0502020204030204" pitchFamily="34" charset="0"/>
                <a:cs typeface="Calibri" panose="020F0502020204030204" pitchFamily="34" charset="0"/>
              </a:rPr>
              <a:t>Informed consent document should include:</a:t>
            </a:r>
          </a:p>
          <a:p>
            <a:pPr marL="0" indent="0">
              <a:buNone/>
            </a:pPr>
            <a:r>
              <a:rPr lang="en-US" dirty="0">
                <a:latin typeface="Calibri" panose="020F0502020204030204" pitchFamily="34" charset="0"/>
                <a:cs typeface="Calibri" panose="020F0502020204030204" pitchFamily="34" charset="0"/>
              </a:rPr>
              <a:t>“A statement regarding whether clinically relevant research results, including individual research results, will be disclosed to subjects, and if so, under what conditions.”  (45 CFR 46.116(c)(8))</a:t>
            </a:r>
            <a:endParaRPr lang="en-US" alt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82646071"/>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1143000" y="228600"/>
            <a:ext cx="8915400" cy="666750"/>
          </a:xfrm>
        </p:spPr>
        <p:txBody>
          <a:bodyPr/>
          <a:lstStyle/>
          <a:p>
            <a:pPr algn="l" eaLnBrk="1" hangingPunct="1"/>
            <a:r>
              <a:rPr lang="en-US" altLang="en-US" b="0" dirty="0">
                <a:solidFill>
                  <a:srgbClr val="005B94"/>
                </a:solidFill>
                <a:latin typeface="Calibri" charset="0"/>
              </a:rPr>
              <a:t>Four types of research findings (“bins”)</a:t>
            </a:r>
            <a:endParaRPr lang="en-US" altLang="en-US" b="0" dirty="0">
              <a:solidFill>
                <a:srgbClr val="333736"/>
              </a:solidFill>
              <a:latin typeface="Calibri" charset="0"/>
            </a:endParaRPr>
          </a:p>
        </p:txBody>
      </p:sp>
      <p:sp>
        <p:nvSpPr>
          <p:cNvPr id="38915" name="Rectangle 3"/>
          <p:cNvSpPr>
            <a:spLocks noGrp="1" noChangeArrowheads="1"/>
          </p:cNvSpPr>
          <p:nvPr>
            <p:ph type="body" idx="4294967295"/>
          </p:nvPr>
        </p:nvSpPr>
        <p:spPr>
          <a:xfrm>
            <a:off x="1219200" y="1066800"/>
            <a:ext cx="9220200" cy="4800600"/>
          </a:xfrm>
        </p:spPr>
        <p:txBody>
          <a:bodyPr/>
          <a:lstStyle/>
          <a:p>
            <a:pPr marL="457200" indent="-457200">
              <a:buFont typeface="+mj-lt"/>
              <a:buAutoNum type="arabicPeriod"/>
              <a:defRPr/>
            </a:pPr>
            <a:r>
              <a:rPr lang="en-US" altLang="en-US" sz="2400" dirty="0">
                <a:solidFill>
                  <a:srgbClr val="333736"/>
                </a:solidFill>
                <a:latin typeface="Calibri" charset="0"/>
                <a:ea typeface="Calibri" charset="0"/>
                <a:cs typeface="Calibri" charset="0"/>
              </a:rPr>
              <a:t>Significant for the person’s health in the near future, potentially involving risk of death or severe morbidity, and interventions are available that improve outcomes.</a:t>
            </a:r>
          </a:p>
          <a:p>
            <a:pPr marL="457200" indent="-457200">
              <a:buFont typeface="+mj-lt"/>
              <a:buAutoNum type="arabicPeriod"/>
              <a:defRPr/>
            </a:pPr>
            <a:r>
              <a:rPr lang="en-US" altLang="en-US" sz="2400" dirty="0">
                <a:solidFill>
                  <a:srgbClr val="333736"/>
                </a:solidFill>
                <a:latin typeface="Calibri" charset="0"/>
                <a:ea typeface="Calibri" charset="0"/>
                <a:cs typeface="Calibri" charset="0"/>
              </a:rPr>
              <a:t>Significant for the person’s health but </a:t>
            </a:r>
            <a:r>
              <a:rPr lang="en-US" altLang="en-US" sz="2400" b="1" dirty="0">
                <a:solidFill>
                  <a:srgbClr val="333736"/>
                </a:solidFill>
                <a:latin typeface="Calibri" charset="0"/>
                <a:ea typeface="Calibri" charset="0"/>
                <a:cs typeface="Calibri" charset="0"/>
              </a:rPr>
              <a:t>not in the near future</a:t>
            </a:r>
            <a:r>
              <a:rPr lang="en-US" altLang="en-US" sz="2400" dirty="0">
                <a:solidFill>
                  <a:srgbClr val="333736"/>
                </a:solidFill>
                <a:latin typeface="Calibri" charset="0"/>
                <a:ea typeface="Calibri" charset="0"/>
                <a:cs typeface="Calibri" charset="0"/>
              </a:rPr>
              <a:t>, and interventions are available that improve outcomes.</a:t>
            </a:r>
          </a:p>
          <a:p>
            <a:pPr marL="457200" indent="-457200">
              <a:buFont typeface="+mj-lt"/>
              <a:buAutoNum type="arabicPeriod"/>
              <a:tabLst>
                <a:tab pos="346075" algn="l"/>
              </a:tabLst>
              <a:defRPr/>
            </a:pPr>
            <a:r>
              <a:rPr lang="en-US" altLang="en-US" sz="2400" dirty="0">
                <a:solidFill>
                  <a:srgbClr val="333736"/>
                </a:solidFill>
                <a:latin typeface="Calibri" charset="0"/>
                <a:ea typeface="Calibri" charset="0"/>
                <a:cs typeface="Calibri" charset="0"/>
              </a:rPr>
              <a:t>Significant for the person’s health but there are </a:t>
            </a:r>
            <a:r>
              <a:rPr lang="en-US" altLang="en-US" sz="2400" b="1" dirty="0">
                <a:solidFill>
                  <a:srgbClr val="333736"/>
                </a:solidFill>
                <a:latin typeface="Calibri" charset="0"/>
                <a:ea typeface="Calibri" charset="0"/>
                <a:cs typeface="Calibri" charset="0"/>
              </a:rPr>
              <a:t>no interventions available that improve outcomes</a:t>
            </a:r>
            <a:r>
              <a:rPr lang="en-US" altLang="en-US" sz="2400" dirty="0">
                <a:solidFill>
                  <a:srgbClr val="333736"/>
                </a:solidFill>
                <a:latin typeface="Calibri" charset="0"/>
                <a:ea typeface="Calibri" charset="0"/>
                <a:cs typeface="Calibri" charset="0"/>
              </a:rPr>
              <a:t>.</a:t>
            </a:r>
          </a:p>
          <a:p>
            <a:pPr marL="457200" indent="-457200">
              <a:buFont typeface="+mj-lt"/>
              <a:buAutoNum type="arabicPeriod"/>
              <a:tabLst>
                <a:tab pos="346075" algn="l"/>
              </a:tabLst>
              <a:defRPr/>
            </a:pPr>
            <a:r>
              <a:rPr lang="en-US" altLang="en-US" sz="2400" b="1" dirty="0">
                <a:solidFill>
                  <a:srgbClr val="333736"/>
                </a:solidFill>
                <a:latin typeface="Calibri" charset="0"/>
                <a:ea typeface="Calibri" charset="0"/>
                <a:cs typeface="Calibri" charset="0"/>
              </a:rPr>
              <a:t>Unclear significance for the person’s health</a:t>
            </a:r>
            <a:r>
              <a:rPr lang="en-US" altLang="en-US" sz="2400" dirty="0">
                <a:solidFill>
                  <a:srgbClr val="333736"/>
                </a:solidFill>
                <a:latin typeface="Calibri" charset="0"/>
                <a:ea typeface="Calibri" charset="0"/>
                <a:cs typeface="Calibri" charset="0"/>
              </a:rPr>
              <a:t>, and no interventions that improve outcomes.  </a:t>
            </a:r>
          </a:p>
        </p:txBody>
      </p:sp>
    </p:spTree>
    <p:extLst>
      <p:ext uri="{BB962C8B-B14F-4D97-AF65-F5344CB8AC3E}">
        <p14:creationId xmlns:p14="http://schemas.microsoft.com/office/powerpoint/2010/main" val="285833816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dissolve">
                                      <p:cBhvr>
                                        <p:cTn id="7" dur="500"/>
                                        <p:tgtEl>
                                          <p:spTgt spid="38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dissolve">
                                      <p:cBhvr>
                                        <p:cTn id="12" dur="500"/>
                                        <p:tgtEl>
                                          <p:spTgt spid="38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dissolve">
                                      <p:cBhvr>
                                        <p:cTn id="17" dur="500"/>
                                        <p:tgtEl>
                                          <p:spTgt spid="389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8915">
                                            <p:txEl>
                                              <p:pRg st="3" end="3"/>
                                            </p:txEl>
                                          </p:spTgt>
                                        </p:tgtEl>
                                        <p:attrNameLst>
                                          <p:attrName>style.visibility</p:attrName>
                                        </p:attrNameLst>
                                      </p:cBhvr>
                                      <p:to>
                                        <p:strVal val="visible"/>
                                      </p:to>
                                    </p:set>
                                    <p:animEffect transition="in" filter="dissolve">
                                      <p:cBhvr>
                                        <p:cTn id="22" dur="500"/>
                                        <p:tgtEl>
                                          <p:spTgt spid="389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ren created slides IUCB 16x9">
  <a:themeElements>
    <a:clrScheme name="IU color 2017">
      <a:dk1>
        <a:srgbClr val="333637"/>
      </a:dk1>
      <a:lt1>
        <a:srgbClr val="EFF0F0"/>
      </a:lt1>
      <a:dk2>
        <a:srgbClr val="005B94"/>
      </a:dk2>
      <a:lt2>
        <a:srgbClr val="EFF0F0"/>
      </a:lt2>
      <a:accent1>
        <a:srgbClr val="867D78"/>
      </a:accent1>
      <a:accent2>
        <a:srgbClr val="FEC553"/>
      </a:accent2>
      <a:accent3>
        <a:srgbClr val="EA941A"/>
      </a:accent3>
      <a:accent4>
        <a:srgbClr val="00594C"/>
      </a:accent4>
      <a:accent5>
        <a:srgbClr val="003963"/>
      </a:accent5>
      <a:accent6>
        <a:srgbClr val="3D0237"/>
      </a:accent6>
      <a:hlink>
        <a:srgbClr val="A90533"/>
      </a:hlink>
      <a:folHlink>
        <a:srgbClr val="ADA7A4"/>
      </a:folHlink>
    </a:clrScheme>
    <a:fontScheme name="IU Geriatrics RI IU ">
      <a:majorFont>
        <a:latin typeface="Arial"/>
        <a:ea typeface="ＭＳ Ｐゴシック"/>
        <a:cs typeface=""/>
      </a:majorFont>
      <a:minorFont>
        <a:latin typeface="Arial"/>
        <a:ea typeface="ＭＳ Ｐゴシック"/>
        <a:cs typeface=""/>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5400" b="0" i="1"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5400" b="0" i="1"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IU Geriatrics RI IU  1">
        <a:dk1>
          <a:srgbClr val="000000"/>
        </a:dk1>
        <a:lt1>
          <a:srgbClr val="FFFFFF"/>
        </a:lt1>
        <a:dk2>
          <a:srgbClr val="F8F3D2"/>
        </a:dk2>
        <a:lt2>
          <a:srgbClr val="B0B2B4"/>
        </a:lt2>
        <a:accent1>
          <a:srgbClr val="7D110C"/>
        </a:accent1>
        <a:accent2>
          <a:srgbClr val="6D6E70"/>
        </a:accent2>
        <a:accent3>
          <a:srgbClr val="FFFFFF"/>
        </a:accent3>
        <a:accent4>
          <a:srgbClr val="000000"/>
        </a:accent4>
        <a:accent5>
          <a:srgbClr val="BFAAAA"/>
        </a:accent5>
        <a:accent6>
          <a:srgbClr val="626365"/>
        </a:accent6>
        <a:hlink>
          <a:srgbClr val="7D110C"/>
        </a:hlink>
        <a:folHlink>
          <a:srgbClr val="6D6E70"/>
        </a:folHlink>
      </a:clrScheme>
      <a:clrMap bg1="lt1" tx1="dk1" bg2="lt2" tx2="dk2" accent1="accent1" accent2="accent2" accent3="accent3" accent4="accent4" accent5="accent5" accent6="accent6" hlink="hlink" folHlink="folHlink"/>
    </a:extraClrScheme>
    <a:extraClrScheme>
      <a:clrScheme name="IU Geriatrics RI IU  2">
        <a:dk1>
          <a:srgbClr val="000000"/>
        </a:dk1>
        <a:lt1>
          <a:srgbClr val="F9F3D3"/>
        </a:lt1>
        <a:dk2>
          <a:srgbClr val="F8F3D2"/>
        </a:dk2>
        <a:lt2>
          <a:srgbClr val="B0B2B4"/>
        </a:lt2>
        <a:accent1>
          <a:srgbClr val="7D110C"/>
        </a:accent1>
        <a:accent2>
          <a:srgbClr val="6D6E70"/>
        </a:accent2>
        <a:accent3>
          <a:srgbClr val="FBF8E6"/>
        </a:accent3>
        <a:accent4>
          <a:srgbClr val="000000"/>
        </a:accent4>
        <a:accent5>
          <a:srgbClr val="BFAAAA"/>
        </a:accent5>
        <a:accent6>
          <a:srgbClr val="626365"/>
        </a:accent6>
        <a:hlink>
          <a:srgbClr val="7D110C"/>
        </a:hlink>
        <a:folHlink>
          <a:srgbClr val="6D6E7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USM 2017  white bottom-banner template (Karen made to 16x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IU SOM 2018 version 16x9 (red bottom bann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11665</TotalTime>
  <Words>1315</Words>
  <Application>Microsoft Macintosh PowerPoint</Application>
  <PresentationFormat>Widescreen</PresentationFormat>
  <Paragraphs>158</Paragraphs>
  <Slides>21</Slides>
  <Notes>21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21</vt:i4>
      </vt:variant>
    </vt:vector>
  </HeadingPairs>
  <TitlesOfParts>
    <vt:vector size="28" baseType="lpstr">
      <vt:lpstr>ＭＳ Ｐゴシック</vt:lpstr>
      <vt:lpstr>Arial</vt:lpstr>
      <vt:lpstr>Calibri</vt:lpstr>
      <vt:lpstr>Wingdings</vt:lpstr>
      <vt:lpstr>Karen created slides IUCB 16x9</vt:lpstr>
      <vt:lpstr>IUSM 2017  white bottom-banner template (Karen made to 16x9)</vt:lpstr>
      <vt:lpstr>IU SOM 2018 version 16x9 (red bottom banner)</vt:lpstr>
      <vt:lpstr>Return of Individual Research Results:   Ethics and Regulation:  The IU Approach  Translational Research Ethics – Applied Topics (TREATs) Bioethics and Subject Advocacy Program, Indiana CTSI March 14, 2024</vt:lpstr>
      <vt:lpstr> Conflict of Interest and Acknowledgements</vt:lpstr>
      <vt:lpstr>Traditional view</vt:lpstr>
      <vt:lpstr>Return of results</vt:lpstr>
      <vt:lpstr>Traditional view</vt:lpstr>
      <vt:lpstr>Key Changes</vt:lpstr>
      <vt:lpstr>Genetics:  Clinical setting</vt:lpstr>
      <vt:lpstr>Update in common rule (2016)</vt:lpstr>
      <vt:lpstr>Four types of research findings (“bins”)</vt:lpstr>
      <vt:lpstr>Four types of research findings (“bins”)</vt:lpstr>
      <vt:lpstr>Four types of research findings (“bins”)</vt:lpstr>
      <vt:lpstr>Important caveats and considerations</vt:lpstr>
      <vt:lpstr>Important caveats and considerations</vt:lpstr>
      <vt:lpstr>Important caveats and considerations</vt:lpstr>
      <vt:lpstr>Bottom line</vt:lpstr>
      <vt:lpstr>A table used for decision making</vt:lpstr>
      <vt:lpstr>A table used for decision making</vt:lpstr>
      <vt:lpstr>A table used for decision making</vt:lpstr>
      <vt:lpstr>A table used for decision making</vt:lpstr>
      <vt:lpstr>Resources</vt:lpstr>
      <vt:lpstr>Resources</vt:lpstr>
    </vt:vector>
  </TitlesOfParts>
  <Company>IU - Dept of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jdodell</dc:creator>
  <cp:lastModifiedBy>Logan, Pierce John</cp:lastModifiedBy>
  <cp:revision>1112</cp:revision>
  <cp:lastPrinted>2017-09-06T14:04:18Z</cp:lastPrinted>
  <dcterms:created xsi:type="dcterms:W3CDTF">2008-03-10T18:27:22Z</dcterms:created>
  <dcterms:modified xsi:type="dcterms:W3CDTF">2024-05-23T14:46:58Z</dcterms:modified>
</cp:coreProperties>
</file>