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19"/>
  </p:notesMasterIdLst>
  <p:sldIdLst>
    <p:sldId id="576" r:id="rId5"/>
    <p:sldId id="569" r:id="rId6"/>
    <p:sldId id="570" r:id="rId7"/>
    <p:sldId id="577" r:id="rId8"/>
    <p:sldId id="268" r:id="rId9"/>
    <p:sldId id="323" r:id="rId10"/>
    <p:sldId id="324" r:id="rId11"/>
    <p:sldId id="578" r:id="rId12"/>
    <p:sldId id="579" r:id="rId13"/>
    <p:sldId id="574" r:id="rId14"/>
    <p:sldId id="572" r:id="rId15"/>
    <p:sldId id="581" r:id="rId16"/>
    <p:sldId id="582" r:id="rId17"/>
    <p:sldId id="5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B3B4"/>
    <a:srgbClr val="99B2B3"/>
    <a:srgbClr val="B2C5C6"/>
    <a:srgbClr val="B3C2C5"/>
    <a:srgbClr val="9BAFB5"/>
    <a:srgbClr val="7CA29F"/>
    <a:srgbClr val="D7D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8091" autoAdjust="0"/>
    <p:restoredTop sz="86395" autoAdjust="0"/>
  </p:normalViewPr>
  <p:slideViewPr>
    <p:cSldViewPr snapToGrid="0">
      <p:cViewPr varScale="1">
        <p:scale>
          <a:sx n="88" d="100"/>
          <a:sy n="88" d="100"/>
        </p:scale>
        <p:origin x="176" y="648"/>
      </p:cViewPr>
      <p:guideLst/>
    </p:cSldViewPr>
  </p:slideViewPr>
  <p:outlineViewPr>
    <p:cViewPr>
      <p:scale>
        <a:sx n="33" d="100"/>
        <a:sy n="33" d="100"/>
      </p:scale>
      <p:origin x="0" y="-99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92A1EB-07F0-4B97-92A7-75A81E3473A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562752B-3372-4C18-A058-59573875B573}">
      <dgm:prSet phldrT="[Text]" custT="1"/>
      <dgm:spPr>
        <a:solidFill>
          <a:srgbClr val="D7DFE1"/>
        </a:solidFill>
      </dgm:spPr>
      <dgm:t>
        <a:bodyPr/>
        <a:lstStyle/>
        <a:p>
          <a:r>
            <a:rPr lang="en-US" sz="3200" cap="small" baseline="0" dirty="0">
              <a:solidFill>
                <a:schemeClr val="tx1"/>
              </a:solidFill>
            </a:rPr>
            <a:t>conscience theory</a:t>
          </a:r>
        </a:p>
      </dgm:t>
    </dgm:pt>
    <dgm:pt modelId="{38F17D5C-743D-402E-BE28-5CA5758F204E}" type="parTrans" cxnId="{00723E6C-0346-4E45-A849-DA8FBC7F31A8}">
      <dgm:prSet/>
      <dgm:spPr/>
      <dgm:t>
        <a:bodyPr/>
        <a:lstStyle/>
        <a:p>
          <a:endParaRPr lang="en-US"/>
        </a:p>
      </dgm:t>
    </dgm:pt>
    <dgm:pt modelId="{653AEEB4-710B-41B1-944D-4820A81EEF9E}" type="sibTrans" cxnId="{00723E6C-0346-4E45-A849-DA8FBC7F31A8}">
      <dgm:prSet/>
      <dgm:spPr/>
      <dgm:t>
        <a:bodyPr/>
        <a:lstStyle/>
        <a:p>
          <a:endParaRPr lang="en-US"/>
        </a:p>
      </dgm:t>
    </dgm:pt>
    <dgm:pt modelId="{CA3D961F-E9E9-4296-8276-361A561CA552}">
      <dgm:prSet phldrT="[Text]" custT="1"/>
      <dgm:spPr>
        <a:solidFill>
          <a:schemeClr val="accent2">
            <a:lumMod val="40000"/>
            <a:lumOff val="60000"/>
          </a:schemeClr>
        </a:solidFill>
      </dgm:spPr>
      <dgm:t>
        <a:bodyPr/>
        <a:lstStyle/>
        <a:p>
          <a:r>
            <a:rPr lang="en-US" sz="2000" cap="small" baseline="0" dirty="0">
              <a:solidFill>
                <a:schemeClr val="tx1"/>
              </a:solidFill>
            </a:rPr>
            <a:t>stages</a:t>
          </a:r>
        </a:p>
      </dgm:t>
    </dgm:pt>
    <dgm:pt modelId="{906D2C41-2E4F-4632-B713-1A8CDCDB968D}" type="parTrans" cxnId="{B92BF796-C053-4D8C-982A-6C55E30A4EE9}">
      <dgm:prSet/>
      <dgm:spPr/>
      <dgm:t>
        <a:bodyPr/>
        <a:lstStyle/>
        <a:p>
          <a:endParaRPr lang="en-US"/>
        </a:p>
      </dgm:t>
    </dgm:pt>
    <dgm:pt modelId="{AE630620-36A3-49B8-B528-E4F92FAD045D}" type="sibTrans" cxnId="{B92BF796-C053-4D8C-982A-6C55E30A4EE9}">
      <dgm:prSet/>
      <dgm:spPr/>
      <dgm:t>
        <a:bodyPr/>
        <a:lstStyle/>
        <a:p>
          <a:endParaRPr lang="en-US"/>
        </a:p>
      </dgm:t>
    </dgm:pt>
    <dgm:pt modelId="{16FE422A-9BBE-4BAB-83CE-F2E37DF4BC77}">
      <dgm:prSet phldrT="[Text]" custT="1"/>
      <dgm:spPr>
        <a:solidFill>
          <a:schemeClr val="accent2">
            <a:lumMod val="40000"/>
            <a:lumOff val="60000"/>
          </a:schemeClr>
        </a:solidFill>
      </dgm:spPr>
      <dgm:t>
        <a:bodyPr/>
        <a:lstStyle/>
        <a:p>
          <a:r>
            <a:rPr lang="en-US" sz="2000" cap="small" baseline="0" dirty="0">
              <a:solidFill>
                <a:schemeClr val="tx1"/>
              </a:solidFill>
            </a:rPr>
            <a:t>intrinsic values</a:t>
          </a:r>
        </a:p>
      </dgm:t>
    </dgm:pt>
    <dgm:pt modelId="{98946D80-C583-4720-B6CE-1AB26743F2AA}" type="parTrans" cxnId="{1E565D10-AB12-4789-8B0A-83E6C88F4418}">
      <dgm:prSet/>
      <dgm:spPr/>
      <dgm:t>
        <a:bodyPr/>
        <a:lstStyle/>
        <a:p>
          <a:endParaRPr lang="en-US"/>
        </a:p>
      </dgm:t>
    </dgm:pt>
    <dgm:pt modelId="{B8B1EE56-40AD-4FED-8648-BC076D29616D}" type="sibTrans" cxnId="{1E565D10-AB12-4789-8B0A-83E6C88F4418}">
      <dgm:prSet/>
      <dgm:spPr/>
      <dgm:t>
        <a:bodyPr/>
        <a:lstStyle/>
        <a:p>
          <a:endParaRPr lang="en-US"/>
        </a:p>
      </dgm:t>
    </dgm:pt>
    <dgm:pt modelId="{6AE82456-1F5D-4559-BF91-852CC08B429E}">
      <dgm:prSet custT="1"/>
      <dgm:spPr>
        <a:solidFill>
          <a:schemeClr val="accent2">
            <a:lumMod val="40000"/>
            <a:lumOff val="60000"/>
          </a:schemeClr>
        </a:solidFill>
      </dgm:spPr>
      <dgm:t>
        <a:bodyPr/>
        <a:lstStyle/>
        <a:p>
          <a:r>
            <a:rPr lang="en-US" sz="2000" cap="small" baseline="0" dirty="0">
              <a:solidFill>
                <a:schemeClr val="tx1"/>
              </a:solidFill>
            </a:rPr>
            <a:t>domains</a:t>
          </a:r>
          <a:endParaRPr lang="en-US" sz="2000" dirty="0">
            <a:solidFill>
              <a:schemeClr val="tx1"/>
            </a:solidFill>
          </a:endParaRPr>
        </a:p>
      </dgm:t>
    </dgm:pt>
    <dgm:pt modelId="{3A35C2CC-A063-41AE-A48D-96D0FB964983}" type="parTrans" cxnId="{95185E18-9CF1-40EA-BAB7-2AEFC4CF830B}">
      <dgm:prSet/>
      <dgm:spPr/>
      <dgm:t>
        <a:bodyPr/>
        <a:lstStyle/>
        <a:p>
          <a:endParaRPr lang="en-US"/>
        </a:p>
      </dgm:t>
    </dgm:pt>
    <dgm:pt modelId="{1B6D4913-9A84-4DBB-884A-20473C4ED7C2}" type="sibTrans" cxnId="{95185E18-9CF1-40EA-BAB7-2AEFC4CF830B}">
      <dgm:prSet/>
      <dgm:spPr/>
      <dgm:t>
        <a:bodyPr/>
        <a:lstStyle/>
        <a:p>
          <a:endParaRPr lang="en-US"/>
        </a:p>
      </dgm:t>
    </dgm:pt>
    <dgm:pt modelId="{23F991EE-AAFD-454E-81B4-3D6227168473}" type="pres">
      <dgm:prSet presAssocID="{AD92A1EB-07F0-4B97-92A7-75A81E3473A5}" presName="hierChild1" presStyleCnt="0">
        <dgm:presLayoutVars>
          <dgm:orgChart val="1"/>
          <dgm:chPref val="1"/>
          <dgm:dir/>
          <dgm:animOne val="branch"/>
          <dgm:animLvl val="lvl"/>
          <dgm:resizeHandles/>
        </dgm:presLayoutVars>
      </dgm:prSet>
      <dgm:spPr/>
    </dgm:pt>
    <dgm:pt modelId="{D2596DF3-2F25-4B3A-A1D1-51BDD966592B}" type="pres">
      <dgm:prSet presAssocID="{9562752B-3372-4C18-A058-59573875B573}" presName="hierRoot1" presStyleCnt="0">
        <dgm:presLayoutVars>
          <dgm:hierBranch val="init"/>
        </dgm:presLayoutVars>
      </dgm:prSet>
      <dgm:spPr/>
    </dgm:pt>
    <dgm:pt modelId="{EFB2F360-EE47-4DBF-9A51-DCC03EFBFE44}" type="pres">
      <dgm:prSet presAssocID="{9562752B-3372-4C18-A058-59573875B573}" presName="rootComposite1" presStyleCnt="0"/>
      <dgm:spPr/>
    </dgm:pt>
    <dgm:pt modelId="{C9A03CCD-AC5D-4BD8-8542-FE70F6022AF1}" type="pres">
      <dgm:prSet presAssocID="{9562752B-3372-4C18-A058-59573875B573}" presName="rootText1" presStyleLbl="node0" presStyleIdx="0" presStyleCnt="1" custScaleX="186343" custLinFactY="-100000" custLinFactNeighborX="-3654" custLinFactNeighborY="-107632">
        <dgm:presLayoutVars>
          <dgm:chPref val="3"/>
        </dgm:presLayoutVars>
      </dgm:prSet>
      <dgm:spPr/>
    </dgm:pt>
    <dgm:pt modelId="{908A9DCD-0F11-4C80-8929-9904C352AC68}" type="pres">
      <dgm:prSet presAssocID="{9562752B-3372-4C18-A058-59573875B573}" presName="rootConnector1" presStyleLbl="node1" presStyleIdx="0" presStyleCnt="0"/>
      <dgm:spPr/>
    </dgm:pt>
    <dgm:pt modelId="{1B6E1243-2CF1-45F7-81AE-776CEA6B4C35}" type="pres">
      <dgm:prSet presAssocID="{9562752B-3372-4C18-A058-59573875B573}" presName="hierChild2" presStyleCnt="0"/>
      <dgm:spPr/>
    </dgm:pt>
    <dgm:pt modelId="{BFCE7770-8A53-4DF0-8F35-66BE6439DEAD}" type="pres">
      <dgm:prSet presAssocID="{906D2C41-2E4F-4632-B713-1A8CDCDB968D}" presName="Name37" presStyleLbl="parChTrans1D2" presStyleIdx="0" presStyleCnt="3"/>
      <dgm:spPr/>
    </dgm:pt>
    <dgm:pt modelId="{1F9E5B03-ED12-469C-9040-571DD23284D4}" type="pres">
      <dgm:prSet presAssocID="{CA3D961F-E9E9-4296-8276-361A561CA552}" presName="hierRoot2" presStyleCnt="0">
        <dgm:presLayoutVars>
          <dgm:hierBranch val="init"/>
        </dgm:presLayoutVars>
      </dgm:prSet>
      <dgm:spPr/>
    </dgm:pt>
    <dgm:pt modelId="{57842F97-644A-4DE2-ADD8-35832C2DA536}" type="pres">
      <dgm:prSet presAssocID="{CA3D961F-E9E9-4296-8276-361A561CA552}" presName="rootComposite" presStyleCnt="0"/>
      <dgm:spPr/>
    </dgm:pt>
    <dgm:pt modelId="{94E6702C-5D0E-4C35-B4AD-1FDB21AC7BF4}" type="pres">
      <dgm:prSet presAssocID="{CA3D961F-E9E9-4296-8276-361A561CA552}" presName="rootText" presStyleLbl="node2" presStyleIdx="0" presStyleCnt="3" custScaleX="87937" custScaleY="48829">
        <dgm:presLayoutVars>
          <dgm:chPref val="3"/>
        </dgm:presLayoutVars>
      </dgm:prSet>
      <dgm:spPr/>
    </dgm:pt>
    <dgm:pt modelId="{F01952E0-2869-4E46-A875-40167633F6D1}" type="pres">
      <dgm:prSet presAssocID="{CA3D961F-E9E9-4296-8276-361A561CA552}" presName="rootConnector" presStyleLbl="node2" presStyleIdx="0" presStyleCnt="3"/>
      <dgm:spPr/>
    </dgm:pt>
    <dgm:pt modelId="{308A05FC-84FD-47F8-A1ED-2CC64F051696}" type="pres">
      <dgm:prSet presAssocID="{CA3D961F-E9E9-4296-8276-361A561CA552}" presName="hierChild4" presStyleCnt="0"/>
      <dgm:spPr/>
    </dgm:pt>
    <dgm:pt modelId="{2E3C352E-A270-4E06-BA02-4169B4DE513D}" type="pres">
      <dgm:prSet presAssocID="{CA3D961F-E9E9-4296-8276-361A561CA552}" presName="hierChild5" presStyleCnt="0"/>
      <dgm:spPr/>
    </dgm:pt>
    <dgm:pt modelId="{823643D8-C3AF-4D3F-BCDB-35638789ED86}" type="pres">
      <dgm:prSet presAssocID="{3A35C2CC-A063-41AE-A48D-96D0FB964983}" presName="Name37" presStyleLbl="parChTrans1D2" presStyleIdx="1" presStyleCnt="3"/>
      <dgm:spPr/>
    </dgm:pt>
    <dgm:pt modelId="{BEB5A2B2-DB47-4237-9543-46EA2F545CC7}" type="pres">
      <dgm:prSet presAssocID="{6AE82456-1F5D-4559-BF91-852CC08B429E}" presName="hierRoot2" presStyleCnt="0">
        <dgm:presLayoutVars>
          <dgm:hierBranch val="init"/>
        </dgm:presLayoutVars>
      </dgm:prSet>
      <dgm:spPr/>
    </dgm:pt>
    <dgm:pt modelId="{A8086C6E-57CC-4DAD-B17D-544C31BAE62E}" type="pres">
      <dgm:prSet presAssocID="{6AE82456-1F5D-4559-BF91-852CC08B429E}" presName="rootComposite" presStyleCnt="0"/>
      <dgm:spPr/>
    </dgm:pt>
    <dgm:pt modelId="{E9A85541-AD71-4863-A1A9-40125366871E}" type="pres">
      <dgm:prSet presAssocID="{6AE82456-1F5D-4559-BF91-852CC08B429E}" presName="rootText" presStyleLbl="node2" presStyleIdx="1" presStyleCnt="3" custScaleX="71880" custScaleY="51762" custLinFactNeighborX="-2361" custLinFactNeighborY="-2789">
        <dgm:presLayoutVars>
          <dgm:chPref val="3"/>
        </dgm:presLayoutVars>
      </dgm:prSet>
      <dgm:spPr/>
    </dgm:pt>
    <dgm:pt modelId="{71EFDD12-63DA-47AD-B919-1D2AAE7BB0AE}" type="pres">
      <dgm:prSet presAssocID="{6AE82456-1F5D-4559-BF91-852CC08B429E}" presName="rootConnector" presStyleLbl="node2" presStyleIdx="1" presStyleCnt="3"/>
      <dgm:spPr/>
    </dgm:pt>
    <dgm:pt modelId="{F9321659-CF40-4EA3-BF40-00C61CCF24B9}" type="pres">
      <dgm:prSet presAssocID="{6AE82456-1F5D-4559-BF91-852CC08B429E}" presName="hierChild4" presStyleCnt="0"/>
      <dgm:spPr/>
    </dgm:pt>
    <dgm:pt modelId="{BE51DAA1-DE5A-46FA-A778-8F79CA53A8B3}" type="pres">
      <dgm:prSet presAssocID="{6AE82456-1F5D-4559-BF91-852CC08B429E}" presName="hierChild5" presStyleCnt="0"/>
      <dgm:spPr/>
    </dgm:pt>
    <dgm:pt modelId="{F0C56FD0-5CCC-4A73-8100-7B1E793F2FDA}" type="pres">
      <dgm:prSet presAssocID="{98946D80-C583-4720-B6CE-1AB26743F2AA}" presName="Name37" presStyleLbl="parChTrans1D2" presStyleIdx="2" presStyleCnt="3"/>
      <dgm:spPr/>
    </dgm:pt>
    <dgm:pt modelId="{AF46CB34-3891-448A-91F0-095AC897791D}" type="pres">
      <dgm:prSet presAssocID="{16FE422A-9BBE-4BAB-83CE-F2E37DF4BC77}" presName="hierRoot2" presStyleCnt="0">
        <dgm:presLayoutVars>
          <dgm:hierBranch val="init"/>
        </dgm:presLayoutVars>
      </dgm:prSet>
      <dgm:spPr/>
    </dgm:pt>
    <dgm:pt modelId="{8318A8DE-303E-45E3-B61F-8503405D1598}" type="pres">
      <dgm:prSet presAssocID="{16FE422A-9BBE-4BAB-83CE-F2E37DF4BC77}" presName="rootComposite" presStyleCnt="0"/>
      <dgm:spPr/>
    </dgm:pt>
    <dgm:pt modelId="{47523112-6711-4E84-BB58-FA20D95BB99E}" type="pres">
      <dgm:prSet presAssocID="{16FE422A-9BBE-4BAB-83CE-F2E37DF4BC77}" presName="rootText" presStyleLbl="node2" presStyleIdx="2" presStyleCnt="3" custScaleX="67363" custScaleY="49416">
        <dgm:presLayoutVars>
          <dgm:chPref val="3"/>
        </dgm:presLayoutVars>
      </dgm:prSet>
      <dgm:spPr/>
    </dgm:pt>
    <dgm:pt modelId="{4005DCD3-6EDB-4670-87CF-E328A1E1D99F}" type="pres">
      <dgm:prSet presAssocID="{16FE422A-9BBE-4BAB-83CE-F2E37DF4BC77}" presName="rootConnector" presStyleLbl="node2" presStyleIdx="2" presStyleCnt="3"/>
      <dgm:spPr/>
    </dgm:pt>
    <dgm:pt modelId="{B77FD1DD-3C09-48B2-8C63-60A91DA71570}" type="pres">
      <dgm:prSet presAssocID="{16FE422A-9BBE-4BAB-83CE-F2E37DF4BC77}" presName="hierChild4" presStyleCnt="0"/>
      <dgm:spPr/>
    </dgm:pt>
    <dgm:pt modelId="{1E937ED9-FC3B-4E0B-9927-C172B2DA1DE5}" type="pres">
      <dgm:prSet presAssocID="{16FE422A-9BBE-4BAB-83CE-F2E37DF4BC77}" presName="hierChild5" presStyleCnt="0"/>
      <dgm:spPr/>
    </dgm:pt>
    <dgm:pt modelId="{40A55DB8-81D6-462A-99C0-CB1B1AA4DA5E}" type="pres">
      <dgm:prSet presAssocID="{9562752B-3372-4C18-A058-59573875B573}" presName="hierChild3" presStyleCnt="0"/>
      <dgm:spPr/>
    </dgm:pt>
  </dgm:ptLst>
  <dgm:cxnLst>
    <dgm:cxn modelId="{1E565D10-AB12-4789-8B0A-83E6C88F4418}" srcId="{9562752B-3372-4C18-A058-59573875B573}" destId="{16FE422A-9BBE-4BAB-83CE-F2E37DF4BC77}" srcOrd="2" destOrd="0" parTransId="{98946D80-C583-4720-B6CE-1AB26743F2AA}" sibTransId="{B8B1EE56-40AD-4FED-8648-BC076D29616D}"/>
    <dgm:cxn modelId="{F4090616-C192-421D-B376-3587C315F788}" type="presOf" srcId="{16FE422A-9BBE-4BAB-83CE-F2E37DF4BC77}" destId="{47523112-6711-4E84-BB58-FA20D95BB99E}" srcOrd="0" destOrd="0" presId="urn:microsoft.com/office/officeart/2005/8/layout/orgChart1"/>
    <dgm:cxn modelId="{95185E18-9CF1-40EA-BAB7-2AEFC4CF830B}" srcId="{9562752B-3372-4C18-A058-59573875B573}" destId="{6AE82456-1F5D-4559-BF91-852CC08B429E}" srcOrd="1" destOrd="0" parTransId="{3A35C2CC-A063-41AE-A48D-96D0FB964983}" sibTransId="{1B6D4913-9A84-4DBB-884A-20473C4ED7C2}"/>
    <dgm:cxn modelId="{AAD00527-21A1-4A87-A853-2624D4F0966D}" type="presOf" srcId="{CA3D961F-E9E9-4296-8276-361A561CA552}" destId="{F01952E0-2869-4E46-A875-40167633F6D1}" srcOrd="1" destOrd="0" presId="urn:microsoft.com/office/officeart/2005/8/layout/orgChart1"/>
    <dgm:cxn modelId="{E12E0D27-3FA3-4283-82D3-3A8CE78DD763}" type="presOf" srcId="{AD92A1EB-07F0-4B97-92A7-75A81E3473A5}" destId="{23F991EE-AAFD-454E-81B4-3D6227168473}" srcOrd="0" destOrd="0" presId="urn:microsoft.com/office/officeart/2005/8/layout/orgChart1"/>
    <dgm:cxn modelId="{6DBFFC35-7AE6-417A-9382-2427CD814934}" type="presOf" srcId="{3A35C2CC-A063-41AE-A48D-96D0FB964983}" destId="{823643D8-C3AF-4D3F-BCDB-35638789ED86}" srcOrd="0" destOrd="0" presId="urn:microsoft.com/office/officeart/2005/8/layout/orgChart1"/>
    <dgm:cxn modelId="{AE10DE43-DC3D-49B6-9A19-811B700F99EB}" type="presOf" srcId="{CA3D961F-E9E9-4296-8276-361A561CA552}" destId="{94E6702C-5D0E-4C35-B4AD-1FDB21AC7BF4}" srcOrd="0" destOrd="0" presId="urn:microsoft.com/office/officeart/2005/8/layout/orgChart1"/>
    <dgm:cxn modelId="{E9CAAB59-A5FE-4E02-A937-8EC9D75C35CA}" type="presOf" srcId="{906D2C41-2E4F-4632-B713-1A8CDCDB968D}" destId="{BFCE7770-8A53-4DF0-8F35-66BE6439DEAD}" srcOrd="0" destOrd="0" presId="urn:microsoft.com/office/officeart/2005/8/layout/orgChart1"/>
    <dgm:cxn modelId="{00723E6C-0346-4E45-A849-DA8FBC7F31A8}" srcId="{AD92A1EB-07F0-4B97-92A7-75A81E3473A5}" destId="{9562752B-3372-4C18-A058-59573875B573}" srcOrd="0" destOrd="0" parTransId="{38F17D5C-743D-402E-BE28-5CA5758F204E}" sibTransId="{653AEEB4-710B-41B1-944D-4820A81EEF9E}"/>
    <dgm:cxn modelId="{F0278D75-2989-409B-8400-692377B669F9}" type="presOf" srcId="{6AE82456-1F5D-4559-BF91-852CC08B429E}" destId="{E9A85541-AD71-4863-A1A9-40125366871E}" srcOrd="0" destOrd="0" presId="urn:microsoft.com/office/officeart/2005/8/layout/orgChart1"/>
    <dgm:cxn modelId="{B92BF796-C053-4D8C-982A-6C55E30A4EE9}" srcId="{9562752B-3372-4C18-A058-59573875B573}" destId="{CA3D961F-E9E9-4296-8276-361A561CA552}" srcOrd="0" destOrd="0" parTransId="{906D2C41-2E4F-4632-B713-1A8CDCDB968D}" sibTransId="{AE630620-36A3-49B8-B528-E4F92FAD045D}"/>
    <dgm:cxn modelId="{D5AC54CC-6570-4AFC-829C-CC6849996E64}" type="presOf" srcId="{16FE422A-9BBE-4BAB-83CE-F2E37DF4BC77}" destId="{4005DCD3-6EDB-4670-87CF-E328A1E1D99F}" srcOrd="1" destOrd="0" presId="urn:microsoft.com/office/officeart/2005/8/layout/orgChart1"/>
    <dgm:cxn modelId="{EBDBC8D7-7497-4104-A242-462A7B83F3B3}" type="presOf" srcId="{98946D80-C583-4720-B6CE-1AB26743F2AA}" destId="{F0C56FD0-5CCC-4A73-8100-7B1E793F2FDA}" srcOrd="0" destOrd="0" presId="urn:microsoft.com/office/officeart/2005/8/layout/orgChart1"/>
    <dgm:cxn modelId="{2B47D6DA-D69A-41CE-8EC2-7FC125B8DF59}" type="presOf" srcId="{6AE82456-1F5D-4559-BF91-852CC08B429E}" destId="{71EFDD12-63DA-47AD-B919-1D2AAE7BB0AE}" srcOrd="1" destOrd="0" presId="urn:microsoft.com/office/officeart/2005/8/layout/orgChart1"/>
    <dgm:cxn modelId="{8055EEDB-F694-4A63-A86C-7F1815DFE9F5}" type="presOf" srcId="{9562752B-3372-4C18-A058-59573875B573}" destId="{C9A03CCD-AC5D-4BD8-8542-FE70F6022AF1}" srcOrd="0" destOrd="0" presId="urn:microsoft.com/office/officeart/2005/8/layout/orgChart1"/>
    <dgm:cxn modelId="{B8F841E4-8F93-4F5D-9119-D87000C97AD5}" type="presOf" srcId="{9562752B-3372-4C18-A058-59573875B573}" destId="{908A9DCD-0F11-4C80-8929-9904C352AC68}" srcOrd="1" destOrd="0" presId="urn:microsoft.com/office/officeart/2005/8/layout/orgChart1"/>
    <dgm:cxn modelId="{0B4607FF-FEAA-43B8-8130-CDDFD35C84CC}" type="presParOf" srcId="{23F991EE-AAFD-454E-81B4-3D6227168473}" destId="{D2596DF3-2F25-4B3A-A1D1-51BDD966592B}" srcOrd="0" destOrd="0" presId="urn:microsoft.com/office/officeart/2005/8/layout/orgChart1"/>
    <dgm:cxn modelId="{AC58D200-B46E-49F1-9313-5F42B1E1A2DE}" type="presParOf" srcId="{D2596DF3-2F25-4B3A-A1D1-51BDD966592B}" destId="{EFB2F360-EE47-4DBF-9A51-DCC03EFBFE44}" srcOrd="0" destOrd="0" presId="urn:microsoft.com/office/officeart/2005/8/layout/orgChart1"/>
    <dgm:cxn modelId="{F0752125-5E2B-4184-89BC-91D22A26C4AD}" type="presParOf" srcId="{EFB2F360-EE47-4DBF-9A51-DCC03EFBFE44}" destId="{C9A03CCD-AC5D-4BD8-8542-FE70F6022AF1}" srcOrd="0" destOrd="0" presId="urn:microsoft.com/office/officeart/2005/8/layout/orgChart1"/>
    <dgm:cxn modelId="{18FFB6E1-64BB-4B1C-BBA5-3C1F4E10CA79}" type="presParOf" srcId="{EFB2F360-EE47-4DBF-9A51-DCC03EFBFE44}" destId="{908A9DCD-0F11-4C80-8929-9904C352AC68}" srcOrd="1" destOrd="0" presId="urn:microsoft.com/office/officeart/2005/8/layout/orgChart1"/>
    <dgm:cxn modelId="{AEC7B23B-FD97-4200-8CAB-A20108D032B0}" type="presParOf" srcId="{D2596DF3-2F25-4B3A-A1D1-51BDD966592B}" destId="{1B6E1243-2CF1-45F7-81AE-776CEA6B4C35}" srcOrd="1" destOrd="0" presId="urn:microsoft.com/office/officeart/2005/8/layout/orgChart1"/>
    <dgm:cxn modelId="{FCBD1164-AFEF-4B48-AF83-11902FE784F0}" type="presParOf" srcId="{1B6E1243-2CF1-45F7-81AE-776CEA6B4C35}" destId="{BFCE7770-8A53-4DF0-8F35-66BE6439DEAD}" srcOrd="0" destOrd="0" presId="urn:microsoft.com/office/officeart/2005/8/layout/orgChart1"/>
    <dgm:cxn modelId="{7CA8172B-8EB9-4B74-BE51-4BE5C352811E}" type="presParOf" srcId="{1B6E1243-2CF1-45F7-81AE-776CEA6B4C35}" destId="{1F9E5B03-ED12-469C-9040-571DD23284D4}" srcOrd="1" destOrd="0" presId="urn:microsoft.com/office/officeart/2005/8/layout/orgChart1"/>
    <dgm:cxn modelId="{189A6DE6-4DDF-42F9-B8C3-9C11075631C4}" type="presParOf" srcId="{1F9E5B03-ED12-469C-9040-571DD23284D4}" destId="{57842F97-644A-4DE2-ADD8-35832C2DA536}" srcOrd="0" destOrd="0" presId="urn:microsoft.com/office/officeart/2005/8/layout/orgChart1"/>
    <dgm:cxn modelId="{A145C1E3-DF9B-4A5F-9721-1436C3FE7FD3}" type="presParOf" srcId="{57842F97-644A-4DE2-ADD8-35832C2DA536}" destId="{94E6702C-5D0E-4C35-B4AD-1FDB21AC7BF4}" srcOrd="0" destOrd="0" presId="urn:microsoft.com/office/officeart/2005/8/layout/orgChart1"/>
    <dgm:cxn modelId="{1C967EE5-AC43-4289-8809-F95D20933B0E}" type="presParOf" srcId="{57842F97-644A-4DE2-ADD8-35832C2DA536}" destId="{F01952E0-2869-4E46-A875-40167633F6D1}" srcOrd="1" destOrd="0" presId="urn:microsoft.com/office/officeart/2005/8/layout/orgChart1"/>
    <dgm:cxn modelId="{005C5D6F-6E03-4CCC-9946-543D3DAC993A}" type="presParOf" srcId="{1F9E5B03-ED12-469C-9040-571DD23284D4}" destId="{308A05FC-84FD-47F8-A1ED-2CC64F051696}" srcOrd="1" destOrd="0" presId="urn:microsoft.com/office/officeart/2005/8/layout/orgChart1"/>
    <dgm:cxn modelId="{15880FB4-32E0-4326-AC1D-3CEC8A5D082B}" type="presParOf" srcId="{1F9E5B03-ED12-469C-9040-571DD23284D4}" destId="{2E3C352E-A270-4E06-BA02-4169B4DE513D}" srcOrd="2" destOrd="0" presId="urn:microsoft.com/office/officeart/2005/8/layout/orgChart1"/>
    <dgm:cxn modelId="{59050625-5774-4140-8DB9-83F2B605EE32}" type="presParOf" srcId="{1B6E1243-2CF1-45F7-81AE-776CEA6B4C35}" destId="{823643D8-C3AF-4D3F-BCDB-35638789ED86}" srcOrd="2" destOrd="0" presId="urn:microsoft.com/office/officeart/2005/8/layout/orgChart1"/>
    <dgm:cxn modelId="{60E3E2BC-DFD2-459E-B701-C917E07948BC}" type="presParOf" srcId="{1B6E1243-2CF1-45F7-81AE-776CEA6B4C35}" destId="{BEB5A2B2-DB47-4237-9543-46EA2F545CC7}" srcOrd="3" destOrd="0" presId="urn:microsoft.com/office/officeart/2005/8/layout/orgChart1"/>
    <dgm:cxn modelId="{2BA8D89F-08B7-49DD-B589-3785744E9ABA}" type="presParOf" srcId="{BEB5A2B2-DB47-4237-9543-46EA2F545CC7}" destId="{A8086C6E-57CC-4DAD-B17D-544C31BAE62E}" srcOrd="0" destOrd="0" presId="urn:microsoft.com/office/officeart/2005/8/layout/orgChart1"/>
    <dgm:cxn modelId="{C051C0CB-D43A-42F5-B2AA-52140F958BAF}" type="presParOf" srcId="{A8086C6E-57CC-4DAD-B17D-544C31BAE62E}" destId="{E9A85541-AD71-4863-A1A9-40125366871E}" srcOrd="0" destOrd="0" presId="urn:microsoft.com/office/officeart/2005/8/layout/orgChart1"/>
    <dgm:cxn modelId="{2B714BFD-F992-4AB9-AD3A-DCEF7DD16803}" type="presParOf" srcId="{A8086C6E-57CC-4DAD-B17D-544C31BAE62E}" destId="{71EFDD12-63DA-47AD-B919-1D2AAE7BB0AE}" srcOrd="1" destOrd="0" presId="urn:microsoft.com/office/officeart/2005/8/layout/orgChart1"/>
    <dgm:cxn modelId="{4F038BB2-573B-4308-BF73-EBCDFADC6BDD}" type="presParOf" srcId="{BEB5A2B2-DB47-4237-9543-46EA2F545CC7}" destId="{F9321659-CF40-4EA3-BF40-00C61CCF24B9}" srcOrd="1" destOrd="0" presId="urn:microsoft.com/office/officeart/2005/8/layout/orgChart1"/>
    <dgm:cxn modelId="{32CA9B72-869E-4DE0-BA5A-F82C4A2C5CD7}" type="presParOf" srcId="{BEB5A2B2-DB47-4237-9543-46EA2F545CC7}" destId="{BE51DAA1-DE5A-46FA-A778-8F79CA53A8B3}" srcOrd="2" destOrd="0" presId="urn:microsoft.com/office/officeart/2005/8/layout/orgChart1"/>
    <dgm:cxn modelId="{6C02207B-1EBF-4E7C-96DA-345917E363EC}" type="presParOf" srcId="{1B6E1243-2CF1-45F7-81AE-776CEA6B4C35}" destId="{F0C56FD0-5CCC-4A73-8100-7B1E793F2FDA}" srcOrd="4" destOrd="0" presId="urn:microsoft.com/office/officeart/2005/8/layout/orgChart1"/>
    <dgm:cxn modelId="{10E78D9E-6001-4EB2-A03A-549D3A0F49FC}" type="presParOf" srcId="{1B6E1243-2CF1-45F7-81AE-776CEA6B4C35}" destId="{AF46CB34-3891-448A-91F0-095AC897791D}" srcOrd="5" destOrd="0" presId="urn:microsoft.com/office/officeart/2005/8/layout/orgChart1"/>
    <dgm:cxn modelId="{F30FF654-BC73-44A8-B5A9-EBF614A764DE}" type="presParOf" srcId="{AF46CB34-3891-448A-91F0-095AC897791D}" destId="{8318A8DE-303E-45E3-B61F-8503405D1598}" srcOrd="0" destOrd="0" presId="urn:microsoft.com/office/officeart/2005/8/layout/orgChart1"/>
    <dgm:cxn modelId="{63B0E8A2-8703-4C6E-B949-CECC53A22726}" type="presParOf" srcId="{8318A8DE-303E-45E3-B61F-8503405D1598}" destId="{47523112-6711-4E84-BB58-FA20D95BB99E}" srcOrd="0" destOrd="0" presId="urn:microsoft.com/office/officeart/2005/8/layout/orgChart1"/>
    <dgm:cxn modelId="{C209B837-6DA4-44E4-AB57-8FE32EC8E7FC}" type="presParOf" srcId="{8318A8DE-303E-45E3-B61F-8503405D1598}" destId="{4005DCD3-6EDB-4670-87CF-E328A1E1D99F}" srcOrd="1" destOrd="0" presId="urn:microsoft.com/office/officeart/2005/8/layout/orgChart1"/>
    <dgm:cxn modelId="{F0C773E5-A0D3-4C8D-819B-D51B26540300}" type="presParOf" srcId="{AF46CB34-3891-448A-91F0-095AC897791D}" destId="{B77FD1DD-3C09-48B2-8C63-60A91DA71570}" srcOrd="1" destOrd="0" presId="urn:microsoft.com/office/officeart/2005/8/layout/orgChart1"/>
    <dgm:cxn modelId="{99FF081B-E57B-48CC-BBB4-4879471E707F}" type="presParOf" srcId="{AF46CB34-3891-448A-91F0-095AC897791D}" destId="{1E937ED9-FC3B-4E0B-9927-C172B2DA1DE5}" srcOrd="2" destOrd="0" presId="urn:microsoft.com/office/officeart/2005/8/layout/orgChart1"/>
    <dgm:cxn modelId="{E95D9526-7516-4A28-98C3-762D0413B5EF}" type="presParOf" srcId="{D2596DF3-2F25-4B3A-A1D1-51BDD966592B}" destId="{40A55DB8-81D6-462A-99C0-CB1B1AA4DA5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56FD0-5CCC-4A73-8100-7B1E793F2FDA}">
      <dsp:nvSpPr>
        <dsp:cNvPr id="0" name=""/>
        <dsp:cNvSpPr/>
      </dsp:nvSpPr>
      <dsp:spPr>
        <a:xfrm>
          <a:off x="3780808" y="1442144"/>
          <a:ext cx="3015884" cy="1265936"/>
        </a:xfrm>
        <a:custGeom>
          <a:avLst/>
          <a:gdLst/>
          <a:ahLst/>
          <a:cxnLst/>
          <a:rect l="0" t="0" r="0" b="0"/>
          <a:pathLst>
            <a:path>
              <a:moveTo>
                <a:pt x="0" y="0"/>
              </a:moveTo>
              <a:lnTo>
                <a:pt x="0" y="963086"/>
              </a:lnTo>
              <a:lnTo>
                <a:pt x="3015884" y="963086"/>
              </a:lnTo>
              <a:lnTo>
                <a:pt x="3015884" y="12659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3643D8-C3AF-4D3F-BCDB-35638789ED86}">
      <dsp:nvSpPr>
        <dsp:cNvPr id="0" name=""/>
        <dsp:cNvSpPr/>
      </dsp:nvSpPr>
      <dsp:spPr>
        <a:xfrm>
          <a:off x="3780808" y="1442144"/>
          <a:ext cx="334000" cy="1225715"/>
        </a:xfrm>
        <a:custGeom>
          <a:avLst/>
          <a:gdLst/>
          <a:ahLst/>
          <a:cxnLst/>
          <a:rect l="0" t="0" r="0" b="0"/>
          <a:pathLst>
            <a:path>
              <a:moveTo>
                <a:pt x="0" y="0"/>
              </a:moveTo>
              <a:lnTo>
                <a:pt x="0" y="922864"/>
              </a:lnTo>
              <a:lnTo>
                <a:pt x="334000" y="922864"/>
              </a:lnTo>
              <a:lnTo>
                <a:pt x="334000" y="12257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CE7770-8A53-4DF0-8F35-66BE6439DEAD}">
      <dsp:nvSpPr>
        <dsp:cNvPr id="0" name=""/>
        <dsp:cNvSpPr/>
      </dsp:nvSpPr>
      <dsp:spPr>
        <a:xfrm>
          <a:off x="1272413" y="1442144"/>
          <a:ext cx="2508394" cy="1265936"/>
        </a:xfrm>
        <a:custGeom>
          <a:avLst/>
          <a:gdLst/>
          <a:ahLst/>
          <a:cxnLst/>
          <a:rect l="0" t="0" r="0" b="0"/>
          <a:pathLst>
            <a:path>
              <a:moveTo>
                <a:pt x="2508394" y="0"/>
              </a:moveTo>
              <a:lnTo>
                <a:pt x="2508394" y="963086"/>
              </a:lnTo>
              <a:lnTo>
                <a:pt x="0" y="963086"/>
              </a:lnTo>
              <a:lnTo>
                <a:pt x="0" y="12659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A03CCD-AC5D-4BD8-8542-FE70F6022AF1}">
      <dsp:nvSpPr>
        <dsp:cNvPr id="0" name=""/>
        <dsp:cNvSpPr/>
      </dsp:nvSpPr>
      <dsp:spPr>
        <a:xfrm>
          <a:off x="1093472" y="0"/>
          <a:ext cx="5374670" cy="1442144"/>
        </a:xfrm>
        <a:prstGeom prst="rect">
          <a:avLst/>
        </a:prstGeom>
        <a:solidFill>
          <a:srgbClr val="D7DFE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cap="small" baseline="0" dirty="0">
              <a:solidFill>
                <a:schemeClr val="tx1"/>
              </a:solidFill>
            </a:rPr>
            <a:t>conscience theory</a:t>
          </a:r>
        </a:p>
      </dsp:txBody>
      <dsp:txXfrm>
        <a:off x="1093472" y="0"/>
        <a:ext cx="5374670" cy="1442144"/>
      </dsp:txXfrm>
    </dsp:sp>
    <dsp:sp modelId="{94E6702C-5D0E-4C35-B4AD-1FDB21AC7BF4}">
      <dsp:nvSpPr>
        <dsp:cNvPr id="0" name=""/>
        <dsp:cNvSpPr/>
      </dsp:nvSpPr>
      <dsp:spPr>
        <a:xfrm>
          <a:off x="4235" y="2708081"/>
          <a:ext cx="2536357" cy="704184"/>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cap="small" baseline="0" dirty="0">
              <a:solidFill>
                <a:schemeClr val="tx1"/>
              </a:solidFill>
            </a:rPr>
            <a:t>stages</a:t>
          </a:r>
        </a:p>
      </dsp:txBody>
      <dsp:txXfrm>
        <a:off x="4235" y="2708081"/>
        <a:ext cx="2536357" cy="704184"/>
      </dsp:txXfrm>
    </dsp:sp>
    <dsp:sp modelId="{E9A85541-AD71-4863-A1A9-40125366871E}">
      <dsp:nvSpPr>
        <dsp:cNvPr id="0" name=""/>
        <dsp:cNvSpPr/>
      </dsp:nvSpPr>
      <dsp:spPr>
        <a:xfrm>
          <a:off x="3078195" y="2667859"/>
          <a:ext cx="2073226" cy="746482"/>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cap="small" baseline="0" dirty="0">
              <a:solidFill>
                <a:schemeClr val="tx1"/>
              </a:solidFill>
            </a:rPr>
            <a:t>domains</a:t>
          </a:r>
          <a:endParaRPr lang="en-US" sz="2000" kern="1200" dirty="0">
            <a:solidFill>
              <a:schemeClr val="tx1"/>
            </a:solidFill>
          </a:endParaRPr>
        </a:p>
      </dsp:txBody>
      <dsp:txXfrm>
        <a:off x="3078195" y="2667859"/>
        <a:ext cx="2073226" cy="746482"/>
      </dsp:txXfrm>
    </dsp:sp>
    <dsp:sp modelId="{47523112-6711-4E84-BB58-FA20D95BB99E}">
      <dsp:nvSpPr>
        <dsp:cNvPr id="0" name=""/>
        <dsp:cNvSpPr/>
      </dsp:nvSpPr>
      <dsp:spPr>
        <a:xfrm>
          <a:off x="5825221" y="2708081"/>
          <a:ext cx="1942943" cy="712650"/>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cap="small" baseline="0" dirty="0">
              <a:solidFill>
                <a:schemeClr val="tx1"/>
              </a:solidFill>
            </a:rPr>
            <a:t>intrinsic values</a:t>
          </a:r>
        </a:p>
      </dsp:txBody>
      <dsp:txXfrm>
        <a:off x="5825221" y="2708081"/>
        <a:ext cx="1942943" cy="71265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306D0B-B86A-4D48-B0C1-A35382073E62}" type="datetimeFigureOut">
              <a:rPr lang="en-US" smtClean="0"/>
              <a:t>5/23/24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B0C456-4031-4B4F-A6D4-9F85886717BA}" type="slidenum">
              <a:rPr lang="en-US" smtClean="0"/>
              <a:t>‹#›</a:t>
            </a:fld>
            <a:endParaRPr lang="en-US"/>
          </a:p>
        </p:txBody>
      </p:sp>
    </p:spTree>
    <p:extLst>
      <p:ext uri="{BB962C8B-B14F-4D97-AF65-F5344CB8AC3E}">
        <p14:creationId xmlns:p14="http://schemas.microsoft.com/office/powerpoint/2010/main" val="3211858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B0C456-4031-4B4F-A6D4-9F85886717BA}" type="slidenum">
              <a:rPr lang="en-US" smtClean="0"/>
              <a:t>4</a:t>
            </a:fld>
            <a:endParaRPr lang="en-US"/>
          </a:p>
        </p:txBody>
      </p:sp>
    </p:spTree>
    <p:extLst>
      <p:ext uri="{BB962C8B-B14F-4D97-AF65-F5344CB8AC3E}">
        <p14:creationId xmlns:p14="http://schemas.microsoft.com/office/powerpoint/2010/main" val="2840736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B0C456-4031-4B4F-A6D4-9F85886717BA}" type="slidenum">
              <a:rPr lang="en-US" smtClean="0"/>
              <a:t>5</a:t>
            </a:fld>
            <a:endParaRPr lang="en-US"/>
          </a:p>
        </p:txBody>
      </p:sp>
    </p:spTree>
    <p:extLst>
      <p:ext uri="{BB962C8B-B14F-4D97-AF65-F5344CB8AC3E}">
        <p14:creationId xmlns:p14="http://schemas.microsoft.com/office/powerpoint/2010/main" val="1659851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CB0C456-4031-4B4F-A6D4-9F85886717BA}" type="slidenum">
              <a:rPr lang="en-US" smtClean="0"/>
              <a:t>6</a:t>
            </a:fld>
            <a:endParaRPr lang="en-US"/>
          </a:p>
        </p:txBody>
      </p:sp>
    </p:spTree>
    <p:extLst>
      <p:ext uri="{BB962C8B-B14F-4D97-AF65-F5344CB8AC3E}">
        <p14:creationId xmlns:p14="http://schemas.microsoft.com/office/powerpoint/2010/main" val="3927883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F21484-EDCF-4A4C-A331-49F1FA87EBF5}" type="slidenum">
              <a:rPr lang="en-US"/>
              <a:pPr/>
              <a:t>10</a:t>
            </a:fld>
            <a:endParaRPr lang="en-US"/>
          </a:p>
        </p:txBody>
      </p:sp>
      <p:sp>
        <p:nvSpPr>
          <p:cNvPr id="481282" name="Rectangle 2"/>
          <p:cNvSpPr>
            <a:spLocks noGrp="1" noRot="1" noChangeAspect="1" noChangeArrowheads="1" noTextEdit="1"/>
          </p:cNvSpPr>
          <p:nvPr>
            <p:ph type="sldImg"/>
          </p:nvPr>
        </p:nvSpPr>
        <p:spPr>
          <a:ln/>
        </p:spPr>
      </p:sp>
      <p:sp>
        <p:nvSpPr>
          <p:cNvPr id="481283" name="Rectangle 3"/>
          <p:cNvSpPr>
            <a:spLocks noGrp="1" noChangeArrowheads="1"/>
          </p:cNvSpPr>
          <p:nvPr>
            <p:ph type="body" idx="1"/>
          </p:nvPr>
        </p:nvSpPr>
        <p:spPr/>
        <p:txBody>
          <a:bodyPr/>
          <a:lstStyle/>
          <a:p>
            <a:r>
              <a:rPr lang="en-US" dirty="0"/>
              <a:t>* </a:t>
            </a:r>
            <a:r>
              <a:rPr lang="en-US" u="sng" dirty="0"/>
              <a:t>When rearing occurs in conditions of relative advantage.</a:t>
            </a:r>
          </a:p>
        </p:txBody>
      </p:sp>
    </p:spTree>
    <p:extLst>
      <p:ext uri="{BB962C8B-B14F-4D97-AF65-F5344CB8AC3E}">
        <p14:creationId xmlns:p14="http://schemas.microsoft.com/office/powerpoint/2010/main" val="2572118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cap="small" baseline="0" dirty="0"/>
              <a:t>references:</a:t>
            </a:r>
          </a:p>
          <a:p>
            <a:r>
              <a:rPr lang="en-US" dirty="0">
                <a:cs typeface="Times New Roman" pitchFamily="18" charset="0"/>
              </a:rPr>
              <a:t>Stilwell, B., Galvin, M. &amp; Kopta, S. M. (1991): Conceptualization of conscience in normal children and adolescents ages 5 to 17. </a:t>
            </a:r>
            <a:r>
              <a:rPr lang="en-US" b="1" cap="small" baseline="0" dirty="0">
                <a:cs typeface="Times New Roman" pitchFamily="18" charset="0"/>
              </a:rPr>
              <a:t>journal american academy child and adolescent psychiatry</a:t>
            </a:r>
            <a:r>
              <a:rPr lang="en-US" dirty="0">
                <a:cs typeface="Times New Roman" pitchFamily="18" charset="0"/>
              </a:rPr>
              <a:t>, 30: 16‑21.</a:t>
            </a:r>
            <a:endParaRPr lang="en-US" dirty="0">
              <a:latin typeface="Courier New" pitchFamily="49" charset="0"/>
              <a:cs typeface="Courier New"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Times New Roman" pitchFamily="18" charset="0"/>
              </a:rPr>
              <a:t>Stilwell, B., Galvin, M., Kopta, S.M. &amp; Norton, J.A. (1994): Moral‑ emotional responsiveness: two domains of conscience functioning. </a:t>
            </a:r>
            <a:r>
              <a:rPr lang="en-US" b="1" cap="small" baseline="0" dirty="0">
                <a:cs typeface="Times New Roman" pitchFamily="18" charset="0"/>
              </a:rPr>
              <a:t>journal american academy child and adolescent psychiatry</a:t>
            </a:r>
            <a:r>
              <a:rPr lang="en-US" dirty="0">
                <a:cs typeface="Times New Roman" pitchFamily="18" charset="0"/>
              </a:rPr>
              <a:t>, 33, 1: 130‑139.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Times New Roman" pitchFamily="18" charset="0"/>
              </a:rPr>
              <a:t>Stilwell, B., Galvin, M., Kopta, S., and Padjett, R. (1996): Moral valuation: a third domain of conscience functioning. </a:t>
            </a:r>
            <a:r>
              <a:rPr lang="en-US" b="1" cap="small" baseline="0" dirty="0">
                <a:cs typeface="Times New Roman" pitchFamily="18" charset="0"/>
              </a:rPr>
              <a:t>journal american academy child and adolescent psychiatry</a:t>
            </a:r>
            <a:r>
              <a:rPr lang="en-US" b="1" dirty="0">
                <a:cs typeface="Times New Roman" pitchFamily="18" charset="0"/>
              </a:rPr>
              <a:t>, </a:t>
            </a:r>
            <a:r>
              <a:rPr lang="en-US" dirty="0">
                <a:cs typeface="Times New Roman" pitchFamily="18" charset="0"/>
              </a:rPr>
              <a:t>35, 2: 230‑239.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Times New Roman" pitchFamily="18" charset="0"/>
              </a:rPr>
              <a:t>Stilwell, B., Galvin, M., Kopta, M., Padgett, R., and Holt, J. (1997): Moralization of Attachment: a fourth domain of conscience functioning. </a:t>
            </a:r>
            <a:r>
              <a:rPr lang="en-US" b="1" cap="small" baseline="0" dirty="0">
                <a:cs typeface="Times New Roman" pitchFamily="18" charset="0"/>
              </a:rPr>
              <a:t>journal american academy child and adolescent psychiatry</a:t>
            </a:r>
            <a:r>
              <a:rPr lang="en-US" b="1" dirty="0">
                <a:cs typeface="Times New Roman" pitchFamily="18" charset="0"/>
              </a:rPr>
              <a:t>,</a:t>
            </a:r>
            <a:r>
              <a:rPr lang="en-US" dirty="0">
                <a:cs typeface="Times New Roman" pitchFamily="18" charset="0"/>
              </a:rPr>
              <a:t> 36(8): 1140-1147.</a:t>
            </a:r>
          </a:p>
          <a:p>
            <a:r>
              <a:rPr lang="en-US" dirty="0">
                <a:cs typeface="Times New Roman" pitchFamily="18" charset="0"/>
              </a:rPr>
              <a:t>Stilwell, B., Galvin, M., Kopta, M., and Padgett, R. (1998): Moral volition: the fifth and final domain leading to an integrated theory of conscience understanding.</a:t>
            </a:r>
            <a:r>
              <a:rPr lang="en-US" b="1" dirty="0">
                <a:cs typeface="Times New Roman" pitchFamily="18" charset="0"/>
              </a:rPr>
              <a:t> </a:t>
            </a:r>
            <a:r>
              <a:rPr lang="en-US" b="1" cap="small" baseline="0" dirty="0">
                <a:cs typeface="Times New Roman" pitchFamily="18" charset="0"/>
              </a:rPr>
              <a:t>journal american academy child and adolescent psychiatry</a:t>
            </a:r>
            <a:r>
              <a:rPr lang="en-US" b="1" dirty="0">
                <a:cs typeface="Times New Roman" pitchFamily="18" charset="0"/>
              </a:rPr>
              <a:t>,</a:t>
            </a:r>
            <a:endParaRPr lang="en-US" dirty="0">
              <a:latin typeface="Courier New" pitchFamily="49" charset="0"/>
              <a:cs typeface="Courier New" pitchFamily="49" charset="0"/>
            </a:endParaRPr>
          </a:p>
          <a:p>
            <a:r>
              <a:rPr lang="en-US" dirty="0">
                <a:cs typeface="Times New Roman" pitchFamily="18" charset="0"/>
              </a:rPr>
              <a:t>37 (2): 202-210.</a:t>
            </a:r>
            <a:endParaRPr lang="en-US" dirty="0">
              <a:latin typeface="Courier New" pitchFamily="49" charset="0"/>
              <a:cs typeface="Courier New"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Courier New" pitchFamily="49" charset="0"/>
              <a:cs typeface="Courier New"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Courier New" pitchFamily="49" charset="0"/>
              <a:cs typeface="Courier New" pitchFamily="49"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Courier New" pitchFamily="49" charset="0"/>
              <a:cs typeface="Courier New" pitchFamily="49"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CAB0D4-9BE2-4453-BE86-22E77C7879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8867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C1B3-1C44-27EF-66E1-BA324B27B6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C394F2-38D5-9DBC-D0F7-E3D448CD95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72FC79-0A2C-CE5A-012F-BAAB6AD9D850}"/>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5" name="Footer Placeholder 4">
            <a:extLst>
              <a:ext uri="{FF2B5EF4-FFF2-40B4-BE49-F238E27FC236}">
                <a16:creationId xmlns:a16="http://schemas.microsoft.com/office/drawing/2014/main" id="{29E53FC3-7933-B11D-6E2A-951AEB052D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7E5CB6-FCFF-4B2B-D4EA-8F3799EC387C}"/>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114581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79339-18B9-F2CF-6F91-2FB2A88621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C16273-1F7B-835A-2B13-CDB957E001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9E97D5-27D2-65A4-C51A-4BB6CF252BF2}"/>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5" name="Footer Placeholder 4">
            <a:extLst>
              <a:ext uri="{FF2B5EF4-FFF2-40B4-BE49-F238E27FC236}">
                <a16:creationId xmlns:a16="http://schemas.microsoft.com/office/drawing/2014/main" id="{5C1472F8-0438-AFEC-08EE-90FF58835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E8EAF-3945-4B33-05D8-203205ADD2AD}"/>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4127960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7A8800-840A-23FB-F2F6-5217CFCA1D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A27CCC-940E-B3A8-4EC1-04494DEC28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2FE48A-7688-7E01-8940-56DA5ED33927}"/>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5" name="Footer Placeholder 4">
            <a:extLst>
              <a:ext uri="{FF2B5EF4-FFF2-40B4-BE49-F238E27FC236}">
                <a16:creationId xmlns:a16="http://schemas.microsoft.com/office/drawing/2014/main" id="{24524377-D9FB-4246-CE71-8BF49A4E7B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B952B2-8D56-EEAF-38B6-F2DA7E9E6173}"/>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2413360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SmartArt Placeholder 2"/>
          <p:cNvSpPr>
            <a:spLocks noGrp="1"/>
          </p:cNvSpPr>
          <p:nvPr>
            <p:ph type="dgm" idx="1"/>
          </p:nvPr>
        </p:nvSpPr>
        <p:spPr>
          <a:xfrm>
            <a:off x="914400" y="1981200"/>
            <a:ext cx="10363200" cy="4114800"/>
          </a:xfrm>
        </p:spPr>
        <p:txBody>
          <a:bodyPr/>
          <a:lstStyle/>
          <a:p>
            <a:endParaRPr lang="en-US" dirty="0"/>
          </a:p>
        </p:txBody>
      </p:sp>
      <p:sp>
        <p:nvSpPr>
          <p:cNvPr id="4" name="Date Placeholder 3"/>
          <p:cNvSpPr>
            <a:spLocks noGrp="1"/>
          </p:cNvSpPr>
          <p:nvPr>
            <p:ph type="dt" sz="half" idx="10"/>
          </p:nvPr>
        </p:nvSpPr>
        <p:spPr>
          <a:xfrm>
            <a:off x="914400" y="6248400"/>
            <a:ext cx="2540000" cy="457200"/>
          </a:xfrm>
        </p:spPr>
        <p:txBody>
          <a:bodyPr/>
          <a:lstStyle>
            <a:lvl1pPr>
              <a:defRPr/>
            </a:lvl1pPr>
          </a:lstStyle>
          <a:p>
            <a:fld id="{BCA61293-94D8-455B-9590-1BD8D0496C0A}" type="datetime1">
              <a:rPr lang="en-US" smtClean="0"/>
              <a:t>5/23/24</a:t>
            </a:fld>
            <a:endParaRPr lang="en-US" dirty="0"/>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8737600" y="6248400"/>
            <a:ext cx="2540000" cy="457200"/>
          </a:xfrm>
        </p:spPr>
        <p:txBody>
          <a:bodyPr/>
          <a:lstStyle>
            <a:lvl1pPr>
              <a:defRPr/>
            </a:lvl1pPr>
          </a:lstStyle>
          <a:p>
            <a:fld id="{8FFB7DDA-5AC8-4E29-B729-122493E77678}" type="slidenum">
              <a:rPr lang="en-US"/>
              <a:pPr/>
              <a:t>‹#›</a:t>
            </a:fld>
            <a:endParaRPr lang="en-US" dirty="0"/>
          </a:p>
        </p:txBody>
      </p:sp>
    </p:spTree>
    <p:extLst>
      <p:ext uri="{BB962C8B-B14F-4D97-AF65-F5344CB8AC3E}">
        <p14:creationId xmlns:p14="http://schemas.microsoft.com/office/powerpoint/2010/main" val="389366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1F4C7-2346-0D74-F7CD-B5BB8D5EB7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30820A-7D5E-2A57-C496-8EB532991A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D1FC1-E0AD-238F-6F14-400B2780424A}"/>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5" name="Footer Placeholder 4">
            <a:extLst>
              <a:ext uri="{FF2B5EF4-FFF2-40B4-BE49-F238E27FC236}">
                <a16:creationId xmlns:a16="http://schemas.microsoft.com/office/drawing/2014/main" id="{F223D9B9-8E4D-0100-B86E-5E4DBC224B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7E5E38-C073-632C-9CB6-02A9905FDB40}"/>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378093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DDAD0-AB3D-4A9F-300F-A944A4E2C8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F5DAB7-F178-9075-0F4D-C7B1BB3D7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E58DB1-3E51-A001-7C46-CD21E48B5571}"/>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5" name="Footer Placeholder 4">
            <a:extLst>
              <a:ext uri="{FF2B5EF4-FFF2-40B4-BE49-F238E27FC236}">
                <a16:creationId xmlns:a16="http://schemas.microsoft.com/office/drawing/2014/main" id="{24C17552-2BA3-1618-10F7-34A9F83EE8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411D9E-85C8-9669-39A7-8B81A9181D38}"/>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1400269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58C39-401B-35BD-DBF9-C6CFB7AED2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E1ABE1-E5F8-167E-C3DC-A046A89028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28E2D-6239-E0B0-8E46-BF4C2267D8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6AD725-10B5-8307-5B05-838ADE573C74}"/>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6" name="Footer Placeholder 5">
            <a:extLst>
              <a:ext uri="{FF2B5EF4-FFF2-40B4-BE49-F238E27FC236}">
                <a16:creationId xmlns:a16="http://schemas.microsoft.com/office/drawing/2014/main" id="{D1AF7BB9-DF3F-5FF8-8DE4-EB36C76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471E84-EEAC-06DB-9A77-0003B6078B23}"/>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393524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6B31E-65B8-02D8-7DE5-EB587823A1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AE1F65-22A4-C3CD-390B-C63D250031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430E0A-C23D-231D-FDBC-56570CBD28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70992A-C614-B446-A6CD-39ABBD6DC8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979A25-8636-7F08-1459-CD13FC9C03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8986EE-B829-8080-CA3C-86411208582D}"/>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8" name="Footer Placeholder 7">
            <a:extLst>
              <a:ext uri="{FF2B5EF4-FFF2-40B4-BE49-F238E27FC236}">
                <a16:creationId xmlns:a16="http://schemas.microsoft.com/office/drawing/2014/main" id="{519FD9DB-4DA7-C56A-B8F8-FB8F3CA14D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93D8B2-11E8-F112-326F-5834F82B65F2}"/>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39714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ED67E-C7A5-38CF-1244-333845667E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F269D0-079B-91E2-E78F-1B76147F30E5}"/>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4" name="Footer Placeholder 3">
            <a:extLst>
              <a:ext uri="{FF2B5EF4-FFF2-40B4-BE49-F238E27FC236}">
                <a16:creationId xmlns:a16="http://schemas.microsoft.com/office/drawing/2014/main" id="{8B9BDFE2-A782-77FE-B4A7-9946F0E1D1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C93B2D-8CFF-2855-FFAA-E34BAC886A7E}"/>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917042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FABC89-0CF5-F510-8903-B21CD2437E21}"/>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3" name="Footer Placeholder 2">
            <a:extLst>
              <a:ext uri="{FF2B5EF4-FFF2-40B4-BE49-F238E27FC236}">
                <a16:creationId xmlns:a16="http://schemas.microsoft.com/office/drawing/2014/main" id="{E96159A3-19AF-E089-453A-DC11C7F808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738C8A-A86E-DC92-BB20-4B53E4539A3E}"/>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325898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D794C-55F2-F0AB-DCF4-10C037F892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04EC2D-D645-A09F-8CAF-D8077B6EB9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804789-7F79-BF02-DB2F-27D9797B57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F866D5-BC10-9CA4-96DE-F79CC9CC8839}"/>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6" name="Footer Placeholder 5">
            <a:extLst>
              <a:ext uri="{FF2B5EF4-FFF2-40B4-BE49-F238E27FC236}">
                <a16:creationId xmlns:a16="http://schemas.microsoft.com/office/drawing/2014/main" id="{2E4C0E9E-2B27-4511-06EF-F9D147506C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A7D191-2C32-2767-F59F-60A8242F4D7C}"/>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2886283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CFAD9-0C7A-A6DC-F394-3B3C54EADC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30CD77-DFD0-5CD0-100C-25F5B80978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E925FB-066E-AD1D-9252-CAA53AFC28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8A48DC-CBA1-9095-7B65-FAEE729FFB73}"/>
              </a:ext>
            </a:extLst>
          </p:cNvPr>
          <p:cNvSpPr>
            <a:spLocks noGrp="1"/>
          </p:cNvSpPr>
          <p:nvPr>
            <p:ph type="dt" sz="half" idx="10"/>
          </p:nvPr>
        </p:nvSpPr>
        <p:spPr/>
        <p:txBody>
          <a:bodyPr/>
          <a:lstStyle/>
          <a:p>
            <a:fld id="{43478DF1-0CC3-43FA-A814-FC7D387217B7}" type="datetimeFigureOut">
              <a:rPr lang="en-US" smtClean="0"/>
              <a:t>5/23/24</a:t>
            </a:fld>
            <a:endParaRPr lang="en-US"/>
          </a:p>
        </p:txBody>
      </p:sp>
      <p:sp>
        <p:nvSpPr>
          <p:cNvPr id="6" name="Footer Placeholder 5">
            <a:extLst>
              <a:ext uri="{FF2B5EF4-FFF2-40B4-BE49-F238E27FC236}">
                <a16:creationId xmlns:a16="http://schemas.microsoft.com/office/drawing/2014/main" id="{568DB95C-81B0-CEF4-23AA-9381DE3AE8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DECBE0-1CC5-97CC-13E3-087F1519D931}"/>
              </a:ext>
            </a:extLst>
          </p:cNvPr>
          <p:cNvSpPr>
            <a:spLocks noGrp="1"/>
          </p:cNvSpPr>
          <p:nvPr>
            <p:ph type="sldNum" sz="quarter" idx="12"/>
          </p:nvPr>
        </p:nvSpPr>
        <p:spPr/>
        <p:txBody>
          <a:bodyPr/>
          <a:lstStyle/>
          <a:p>
            <a:fld id="{78B01F58-4A5A-4C66-AA56-63FA7ECFE428}" type="slidenum">
              <a:rPr lang="en-US" smtClean="0"/>
              <a:t>‹#›</a:t>
            </a:fld>
            <a:endParaRPr lang="en-US"/>
          </a:p>
        </p:txBody>
      </p:sp>
    </p:spTree>
    <p:extLst>
      <p:ext uri="{BB962C8B-B14F-4D97-AF65-F5344CB8AC3E}">
        <p14:creationId xmlns:p14="http://schemas.microsoft.com/office/powerpoint/2010/main" val="2406779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7000">
              <a:schemeClr val="accent2">
                <a:lumMod val="40000"/>
                <a:lumOff val="60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92A231-0ADA-B9F7-CB86-5574780314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036A71-CB85-F44E-E4A8-25EB39F29F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EFC931-9660-4883-D2C4-6DEE5171C1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78DF1-0CC3-43FA-A814-FC7D387217B7}" type="datetimeFigureOut">
              <a:rPr lang="en-US" smtClean="0"/>
              <a:t>5/23/24</a:t>
            </a:fld>
            <a:endParaRPr lang="en-US"/>
          </a:p>
        </p:txBody>
      </p:sp>
      <p:sp>
        <p:nvSpPr>
          <p:cNvPr id="5" name="Footer Placeholder 4">
            <a:extLst>
              <a:ext uri="{FF2B5EF4-FFF2-40B4-BE49-F238E27FC236}">
                <a16:creationId xmlns:a16="http://schemas.microsoft.com/office/drawing/2014/main" id="{159C84B1-0003-3A44-3455-C143A93A8C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D1B9AE-EE93-F391-2758-FD50E1B735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01F58-4A5A-4C66-AA56-63FA7ECFE428}" type="slidenum">
              <a:rPr lang="en-US" smtClean="0"/>
              <a:t>‹#›</a:t>
            </a:fld>
            <a:endParaRPr lang="en-US"/>
          </a:p>
        </p:txBody>
      </p:sp>
    </p:spTree>
    <p:extLst>
      <p:ext uri="{BB962C8B-B14F-4D97-AF65-F5344CB8AC3E}">
        <p14:creationId xmlns:p14="http://schemas.microsoft.com/office/powerpoint/2010/main" val="99560436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3180-9BBC-915F-8DE9-B04CD9661570}"/>
              </a:ext>
            </a:extLst>
          </p:cNvPr>
          <p:cNvSpPr>
            <a:spLocks noGrp="1"/>
          </p:cNvSpPr>
          <p:nvPr>
            <p:ph type="ctrTitle"/>
          </p:nvPr>
        </p:nvSpPr>
        <p:spPr>
          <a:xfrm>
            <a:off x="1524000" y="859535"/>
            <a:ext cx="8991600" cy="2426589"/>
          </a:xfrm>
        </p:spPr>
        <p:txBody>
          <a:bodyPr>
            <a:normAutofit/>
          </a:bodyPr>
          <a:lstStyle/>
          <a:p>
            <a:r>
              <a:rPr lang="en-US" sz="4400" b="1" dirty="0"/>
              <a:t>Conscience  And Ethics: </a:t>
            </a:r>
            <a:br>
              <a:rPr lang="en-US" sz="4400" b="1" dirty="0"/>
            </a:br>
            <a:r>
              <a:rPr lang="en-US" sz="4400" b="1" dirty="0"/>
              <a:t>When Principles Are Not Enough</a:t>
            </a:r>
          </a:p>
        </p:txBody>
      </p:sp>
      <p:sp>
        <p:nvSpPr>
          <p:cNvPr id="3" name="Subtitle 2">
            <a:extLst>
              <a:ext uri="{FF2B5EF4-FFF2-40B4-BE49-F238E27FC236}">
                <a16:creationId xmlns:a16="http://schemas.microsoft.com/office/drawing/2014/main" id="{A4807539-BEA5-9CDD-9991-4482F234F034}"/>
              </a:ext>
            </a:extLst>
          </p:cNvPr>
          <p:cNvSpPr>
            <a:spLocks noGrp="1"/>
          </p:cNvSpPr>
          <p:nvPr>
            <p:ph type="subTitle" idx="1"/>
          </p:nvPr>
        </p:nvSpPr>
        <p:spPr>
          <a:xfrm>
            <a:off x="4704969" y="5629274"/>
            <a:ext cx="6801612" cy="1028701"/>
          </a:xfrm>
        </p:spPr>
        <p:txBody>
          <a:bodyPr/>
          <a:lstStyle/>
          <a:p>
            <a:r>
              <a:rPr lang="en-US" dirty="0"/>
              <a:t>Meg Gaffney, MD</a:t>
            </a:r>
          </a:p>
          <a:p>
            <a:r>
              <a:rPr lang="en-US" dirty="0"/>
              <a:t>IU Center for Bioethics</a:t>
            </a:r>
          </a:p>
          <a:p>
            <a:endParaRPr lang="en-US" dirty="0"/>
          </a:p>
        </p:txBody>
      </p:sp>
    </p:spTree>
    <p:extLst>
      <p:ext uri="{BB962C8B-B14F-4D97-AF65-F5344CB8AC3E}">
        <p14:creationId xmlns:p14="http://schemas.microsoft.com/office/powerpoint/2010/main" val="1544000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p:cNvSpPr>
          <p:nvPr>
            <p:ph type="sldNum" sz="quarter" idx="12"/>
          </p:nvPr>
        </p:nvSpPr>
        <p:spPr/>
        <p:txBody>
          <a:bodyPr/>
          <a:lstStyle/>
          <a:p>
            <a:fld id="{8FFB7DDA-5AC8-4E29-B729-122493E77678}" type="slidenum">
              <a:rPr lang="en-US" smtClean="0"/>
              <a:pPr/>
              <a:t>10</a:t>
            </a:fld>
            <a:endParaRPr lang="en-US" dirty="0"/>
          </a:p>
        </p:txBody>
      </p:sp>
      <p:sp>
        <p:nvSpPr>
          <p:cNvPr id="11271" name="Rectangle 7"/>
          <p:cNvSpPr>
            <a:spLocks noChangeArrowheads="1"/>
          </p:cNvSpPr>
          <p:nvPr/>
        </p:nvSpPr>
        <p:spPr bwMode="auto">
          <a:xfrm>
            <a:off x="2394962" y="4152901"/>
            <a:ext cx="6629400" cy="2514600"/>
          </a:xfrm>
          <a:prstGeom prst="rect">
            <a:avLst/>
          </a:prstGeom>
          <a:noFill/>
          <a:ln w="9525">
            <a:noFill/>
            <a:miter lim="800000"/>
            <a:headEnd/>
            <a:tailEnd/>
          </a:ln>
          <a:effectLst/>
        </p:spPr>
        <p:txBody>
          <a:bodyPr/>
          <a:lstStyle/>
          <a:p>
            <a:pPr marL="342900" indent="-342900">
              <a:spcBef>
                <a:spcPct val="20000"/>
              </a:spcBef>
            </a:pPr>
            <a:endParaRPr lang="en-US" sz="3200" dirty="0"/>
          </a:p>
          <a:p>
            <a:pPr marL="342900" marR="0" lvl="0" indent="-342900" algn="l" defTabSz="914400" rtl="0" eaLnBrk="1" fontAlgn="auto" latinLnBrk="0" hangingPunct="1">
              <a:lnSpc>
                <a:spcPct val="100000"/>
              </a:lnSpc>
              <a:spcBef>
                <a:spcPct val="20000"/>
              </a:spcBef>
              <a:spcAft>
                <a:spcPts val="0"/>
              </a:spcAft>
              <a:buClrTx/>
              <a:buSzTx/>
              <a:buFontTx/>
              <a:buChar char="•"/>
              <a:tabLst/>
              <a:defRPr/>
            </a:pPr>
            <a:r>
              <a:rPr kumimoji="0" lang="en-US" sz="2800" b="0" i="0" u="none" strike="noStrike" kern="1200" cap="small" spc="0" normalizeH="0" baseline="0" noProof="0" dirty="0">
                <a:ln>
                  <a:noFill/>
                </a:ln>
                <a:solidFill>
                  <a:prstClr val="black"/>
                </a:solidFill>
                <a:effectLst/>
                <a:uLnTx/>
                <a:uFillTx/>
                <a:latin typeface="Calibri" panose="020F0502020204030204"/>
                <a:ea typeface="+mn-ea"/>
                <a:cs typeface="+mn-cs"/>
              </a:rPr>
              <a:t>invariant hierarchical stages*</a:t>
            </a:r>
          </a:p>
          <a:p>
            <a:pPr marL="342900" indent="-342900">
              <a:spcBef>
                <a:spcPct val="20000"/>
              </a:spcBef>
              <a:buFontTx/>
              <a:buChar char="•"/>
            </a:pPr>
            <a:r>
              <a:rPr lang="en-US" sz="2800" cap="small" dirty="0"/>
              <a:t>interdependent developmental domains</a:t>
            </a:r>
          </a:p>
          <a:p>
            <a:pPr marL="342900" indent="-342900">
              <a:spcBef>
                <a:spcPct val="20000"/>
              </a:spcBef>
              <a:buFontTx/>
              <a:buChar char="•"/>
            </a:pPr>
            <a:r>
              <a:rPr lang="en-US" sz="2800" cap="small" dirty="0"/>
              <a:t>intrinsic values</a:t>
            </a:r>
          </a:p>
        </p:txBody>
      </p:sp>
      <p:graphicFrame>
        <p:nvGraphicFramePr>
          <p:cNvPr id="9" name="SmartArt Placeholder 8" descr="A &quot;tree&quot; graph that has Conscious Theory on top, with Stages, Domains, and Intrinsic Values below it. "/>
          <p:cNvGraphicFramePr>
            <a:graphicFrameLocks noGrp="1"/>
          </p:cNvGraphicFramePr>
          <p:nvPr>
            <p:ph type="dgm" idx="1"/>
            <p:extLst>
              <p:ext uri="{D42A27DB-BD31-4B8C-83A1-F6EECF244321}">
                <p14:modId xmlns:p14="http://schemas.microsoft.com/office/powerpoint/2010/main" val="1418903785"/>
              </p:ext>
            </p:extLst>
          </p:nvPr>
        </p:nvGraphicFramePr>
        <p:xfrm>
          <a:off x="2024638" y="854851"/>
          <a:ext cx="7772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C989FC69-CE83-465C-B1EF-D9468C3CF294}"/>
              </a:ext>
            </a:extLst>
          </p:cNvPr>
          <p:cNvSpPr txBox="1"/>
          <p:nvPr/>
        </p:nvSpPr>
        <p:spPr>
          <a:xfrm>
            <a:off x="293339" y="122244"/>
            <a:ext cx="4022435" cy="338554"/>
          </a:xfrm>
          <a:prstGeom prst="rect">
            <a:avLst/>
          </a:prstGeom>
          <a:noFill/>
        </p:spPr>
        <p:txBody>
          <a:bodyPr wrap="square" rtlCol="0">
            <a:spAutoFit/>
          </a:bodyPr>
          <a:lstStyle/>
          <a:p>
            <a:r>
              <a:rPr lang="en-US" sz="1600" b="1" cap="small" dirty="0">
                <a:solidFill>
                  <a:srgbClr val="FF0000"/>
                </a:solidFill>
              </a:rPr>
              <a:t>indiana university conscience project</a:t>
            </a:r>
          </a:p>
        </p:txBody>
      </p:sp>
      <p:sp>
        <p:nvSpPr>
          <p:cNvPr id="2" name="Title 1">
            <a:extLst>
              <a:ext uri="{FF2B5EF4-FFF2-40B4-BE49-F238E27FC236}">
                <a16:creationId xmlns:a16="http://schemas.microsoft.com/office/drawing/2014/main" id="{459FC682-2112-4834-056D-EC19D34A4061}"/>
              </a:ext>
            </a:extLst>
          </p:cNvPr>
          <p:cNvSpPr>
            <a:spLocks noGrp="1"/>
          </p:cNvSpPr>
          <p:nvPr>
            <p:ph type="title"/>
          </p:nvPr>
        </p:nvSpPr>
        <p:spPr>
          <a:xfrm>
            <a:off x="914400" y="-1499023"/>
            <a:ext cx="10363200" cy="1143000"/>
          </a:xfrm>
        </p:spPr>
        <p:txBody>
          <a:bodyPr/>
          <a:lstStyle/>
          <a:p>
            <a:r>
              <a:rPr lang="en-US" dirty="0"/>
              <a:t>Conscious Theory</a:t>
            </a:r>
          </a:p>
        </p:txBody>
      </p:sp>
    </p:spTree>
    <p:extLst>
      <p:ext uri="{BB962C8B-B14F-4D97-AF65-F5344CB8AC3E}">
        <p14:creationId xmlns:p14="http://schemas.microsoft.com/office/powerpoint/2010/main" val="4176683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EF79A21-6F2C-440D-77DB-AD5C4225262D}"/>
              </a:ext>
            </a:extLst>
          </p:cNvPr>
          <p:cNvSpPr txBox="1"/>
          <p:nvPr/>
        </p:nvSpPr>
        <p:spPr>
          <a:xfrm>
            <a:off x="3328827" y="5666358"/>
            <a:ext cx="4489807"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Times New Roman" pitchFamily="18" charset="0"/>
              </a:rPr>
              <a:t>Stilwell, et al, 1991, 1994, 1996, 1997,1998</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D02E2604-782E-A9D3-2029-F5820D5BD1D2}"/>
              </a:ext>
            </a:extLst>
          </p:cNvPr>
          <p:cNvSpPr txBox="1"/>
          <p:nvPr/>
        </p:nvSpPr>
        <p:spPr>
          <a:xfrm>
            <a:off x="88641" y="-4207"/>
            <a:ext cx="689532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FF0000"/>
                </a:solidFill>
                <a:effectLst/>
                <a:uLnTx/>
                <a:uFillTx/>
                <a:latin typeface="Calibri" panose="020F0502020204030204"/>
                <a:ea typeface="+mn-ea"/>
                <a:cs typeface="+mn-cs"/>
              </a:rPr>
              <a:t>indiana university conscience project</a:t>
            </a:r>
          </a:p>
        </p:txBody>
      </p:sp>
      <p:sp>
        <p:nvSpPr>
          <p:cNvPr id="13" name="TextBox 12">
            <a:extLst>
              <a:ext uri="{FF2B5EF4-FFF2-40B4-BE49-F238E27FC236}">
                <a16:creationId xmlns:a16="http://schemas.microsoft.com/office/drawing/2014/main" id="{DEC7B73B-F20C-D4F8-938C-1FBCC311C713}"/>
              </a:ext>
            </a:extLst>
          </p:cNvPr>
          <p:cNvSpPr txBox="1"/>
          <p:nvPr/>
        </p:nvSpPr>
        <p:spPr>
          <a:xfrm>
            <a:off x="914399" y="4038600"/>
            <a:ext cx="1008836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moral volition                                                                                                  freedom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E8820B88-C092-D3F4-F317-3C0205F2D643}"/>
              </a:ext>
            </a:extLst>
          </p:cNvPr>
          <p:cNvSpPr txBox="1"/>
          <p:nvPr/>
        </p:nvSpPr>
        <p:spPr>
          <a:xfrm>
            <a:off x="914399" y="3429000"/>
            <a:ext cx="960633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moral valuation						                 worth</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Times New Roman" pitchFamily="18" charset="0"/>
              </a:rPr>
              <a:t> </a:t>
            </a:r>
          </a:p>
        </p:txBody>
      </p:sp>
      <p:sp>
        <p:nvSpPr>
          <p:cNvPr id="9" name="TextBox 8">
            <a:extLst>
              <a:ext uri="{FF2B5EF4-FFF2-40B4-BE49-F238E27FC236}">
                <a16:creationId xmlns:a16="http://schemas.microsoft.com/office/drawing/2014/main" id="{4C73F1C0-28ED-A1C0-43ED-80AA3F9700CC}"/>
              </a:ext>
            </a:extLst>
          </p:cNvPr>
          <p:cNvSpPr txBox="1"/>
          <p:nvPr/>
        </p:nvSpPr>
        <p:spPr>
          <a:xfrm>
            <a:off x="914399" y="2895600"/>
            <a:ext cx="1036319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moral‑emotional responsiveness                                                                  balance</a:t>
            </a:r>
            <a:r>
              <a:rPr kumimoji="0" lang="en-US" sz="2400" b="0"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  </a:t>
            </a:r>
          </a:p>
        </p:txBody>
      </p:sp>
      <p:sp>
        <p:nvSpPr>
          <p:cNvPr id="7" name="TextBox 6">
            <a:extLst>
              <a:ext uri="{FF2B5EF4-FFF2-40B4-BE49-F238E27FC236}">
                <a16:creationId xmlns:a16="http://schemas.microsoft.com/office/drawing/2014/main" id="{096B592E-65B9-FB1C-98ED-C294859BF76C}"/>
              </a:ext>
            </a:extLst>
          </p:cNvPr>
          <p:cNvSpPr txBox="1"/>
          <p:nvPr/>
        </p:nvSpPr>
        <p:spPr>
          <a:xfrm>
            <a:off x="914400" y="2311953"/>
            <a:ext cx="1069539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moralized attachment                                                                                    connectedness</a:t>
            </a:r>
          </a:p>
        </p:txBody>
      </p:sp>
      <p:sp>
        <p:nvSpPr>
          <p:cNvPr id="5" name="TextBox 4">
            <a:extLst>
              <a:ext uri="{FF2B5EF4-FFF2-40B4-BE49-F238E27FC236}">
                <a16:creationId xmlns:a16="http://schemas.microsoft.com/office/drawing/2014/main" id="{A2E7A856-D71A-AAA9-4D90-CB4A12C9797A}"/>
              </a:ext>
            </a:extLst>
          </p:cNvPr>
          <p:cNvSpPr txBox="1"/>
          <p:nvPr/>
        </p:nvSpPr>
        <p:spPr>
          <a:xfrm>
            <a:off x="914400" y="1752600"/>
            <a:ext cx="10088367"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conceptualization of conscience</a:t>
            </a:r>
            <a:r>
              <a:rPr kumimoji="0" lang="en-US" sz="2400" b="0"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 / </a:t>
            </a:r>
            <a:r>
              <a:rPr kumimoji="0" lang="en-US" sz="2400" b="1" i="0" u="none" strike="noStrike" kern="1200" cap="small" spc="0" normalizeH="0" baseline="0" noProof="0" dirty="0">
                <a:ln>
                  <a:noFill/>
                </a:ln>
                <a:solidFill>
                  <a:prstClr val="black"/>
                </a:solidFill>
                <a:effectLst/>
                <a:uLnTx/>
                <a:uFillTx/>
                <a:latin typeface="Calibri" panose="020F0502020204030204"/>
                <a:ea typeface="+mn-ea"/>
                <a:cs typeface="Times New Roman" pitchFamily="18" charset="0"/>
              </a:rPr>
              <a:t>moral imagination                              meaning  </a:t>
            </a:r>
          </a:p>
        </p:txBody>
      </p:sp>
      <p:sp>
        <p:nvSpPr>
          <p:cNvPr id="2" name="Title 1">
            <a:extLst>
              <a:ext uri="{FF2B5EF4-FFF2-40B4-BE49-F238E27FC236}">
                <a16:creationId xmlns:a16="http://schemas.microsoft.com/office/drawing/2014/main" id="{CCFB930B-A89E-A9AD-DBBE-071F11DEBA04}"/>
              </a:ext>
            </a:extLst>
          </p:cNvPr>
          <p:cNvSpPr>
            <a:spLocks noGrp="1"/>
          </p:cNvSpPr>
          <p:nvPr>
            <p:ph type="title"/>
          </p:nvPr>
        </p:nvSpPr>
        <p:spPr/>
        <p:txBody>
          <a:bodyPr/>
          <a:lstStyle/>
          <a:p>
            <a:r>
              <a:rPr lang="en-US" cap="small" dirty="0"/>
              <a:t>conscience domains                 intrinsic values</a:t>
            </a:r>
          </a:p>
        </p:txBody>
      </p:sp>
    </p:spTree>
    <p:extLst>
      <p:ext uri="{BB962C8B-B14F-4D97-AF65-F5344CB8AC3E}">
        <p14:creationId xmlns:p14="http://schemas.microsoft.com/office/powerpoint/2010/main" val="731996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703A1-9ACA-5540-C977-6C29ECD1857B}"/>
              </a:ext>
            </a:extLst>
          </p:cNvPr>
          <p:cNvSpPr>
            <a:spLocks noGrp="1"/>
          </p:cNvSpPr>
          <p:nvPr>
            <p:ph type="title"/>
          </p:nvPr>
        </p:nvSpPr>
        <p:spPr/>
        <p:txBody>
          <a:bodyPr>
            <a:normAutofit/>
          </a:bodyPr>
          <a:lstStyle/>
          <a:p>
            <a:r>
              <a:rPr lang="en-US" sz="3600" dirty="0"/>
              <a:t>Application to JW case: 3 moral participants</a:t>
            </a:r>
          </a:p>
        </p:txBody>
      </p:sp>
      <p:sp>
        <p:nvSpPr>
          <p:cNvPr id="3" name="Content Placeholder 2">
            <a:extLst>
              <a:ext uri="{FF2B5EF4-FFF2-40B4-BE49-F238E27FC236}">
                <a16:creationId xmlns:a16="http://schemas.microsoft.com/office/drawing/2014/main" id="{91711B10-43F0-5F71-E4E3-0CF490883FCD}"/>
              </a:ext>
            </a:extLst>
          </p:cNvPr>
          <p:cNvSpPr>
            <a:spLocks noGrp="1"/>
          </p:cNvSpPr>
          <p:nvPr>
            <p:ph idx="1"/>
          </p:nvPr>
        </p:nvSpPr>
        <p:spPr/>
        <p:txBody>
          <a:bodyPr/>
          <a:lstStyle/>
          <a:p>
            <a:r>
              <a:rPr lang="en-US" dirty="0"/>
              <a:t>The Patient:  autonomous choosing (volition)</a:t>
            </a:r>
          </a:p>
          <a:p>
            <a:pPr marL="0" indent="0">
              <a:buNone/>
            </a:pPr>
            <a:r>
              <a:rPr lang="en-US" dirty="0"/>
              <a:t>       Attachment? Valuation? MER?</a:t>
            </a:r>
          </a:p>
          <a:p>
            <a:pPr marL="0" indent="0">
              <a:buNone/>
            </a:pPr>
            <a:endParaRPr lang="en-US" dirty="0"/>
          </a:p>
          <a:p>
            <a:r>
              <a:rPr lang="en-US" dirty="0"/>
              <a:t>The Anesthesiologist:  professional values, principles</a:t>
            </a:r>
          </a:p>
          <a:p>
            <a:pPr marL="0" indent="0">
              <a:buNone/>
            </a:pPr>
            <a:r>
              <a:rPr lang="en-US" dirty="0"/>
              <a:t>      MER? Attachment? Volition?</a:t>
            </a:r>
          </a:p>
          <a:p>
            <a:pPr marL="0" indent="0">
              <a:buNone/>
            </a:pPr>
            <a:endParaRPr lang="en-US" dirty="0"/>
          </a:p>
          <a:p>
            <a:r>
              <a:rPr lang="en-US" dirty="0"/>
              <a:t>The Surgeon:  professional values, principles</a:t>
            </a:r>
          </a:p>
          <a:p>
            <a:pPr marL="0" indent="0">
              <a:buNone/>
            </a:pPr>
            <a:r>
              <a:rPr lang="en-US" dirty="0"/>
              <a:t>     MER? Attachment? Volition?</a:t>
            </a:r>
          </a:p>
        </p:txBody>
      </p:sp>
    </p:spTree>
    <p:extLst>
      <p:ext uri="{BB962C8B-B14F-4D97-AF65-F5344CB8AC3E}">
        <p14:creationId xmlns:p14="http://schemas.microsoft.com/office/powerpoint/2010/main" val="3985820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0AB62-D776-F469-CA8A-DACF2D5D3B99}"/>
              </a:ext>
            </a:extLst>
          </p:cNvPr>
          <p:cNvSpPr>
            <a:spLocks noGrp="1"/>
          </p:cNvSpPr>
          <p:nvPr>
            <p:ph type="title"/>
          </p:nvPr>
        </p:nvSpPr>
        <p:spPr/>
        <p:txBody>
          <a:bodyPr/>
          <a:lstStyle/>
          <a:p>
            <a:r>
              <a:rPr lang="en-US" dirty="0"/>
              <a:t>Physician Aid in Dying</a:t>
            </a:r>
          </a:p>
        </p:txBody>
      </p:sp>
      <p:sp>
        <p:nvSpPr>
          <p:cNvPr id="3" name="Content Placeholder 2">
            <a:extLst>
              <a:ext uri="{FF2B5EF4-FFF2-40B4-BE49-F238E27FC236}">
                <a16:creationId xmlns:a16="http://schemas.microsoft.com/office/drawing/2014/main" id="{146227EC-BE3F-0160-9890-A7E19394CE35}"/>
              </a:ext>
            </a:extLst>
          </p:cNvPr>
          <p:cNvSpPr>
            <a:spLocks noGrp="1"/>
          </p:cNvSpPr>
          <p:nvPr>
            <p:ph idx="1"/>
          </p:nvPr>
        </p:nvSpPr>
        <p:spPr/>
        <p:txBody>
          <a:bodyPr/>
          <a:lstStyle/>
          <a:p>
            <a:r>
              <a:rPr lang="en-US" dirty="0"/>
              <a:t>Principles and theories</a:t>
            </a:r>
          </a:p>
          <a:p>
            <a:endParaRPr lang="en-US" dirty="0"/>
          </a:p>
          <a:p>
            <a:r>
              <a:rPr lang="en-US" dirty="0"/>
              <a:t>The Patient: volition, attachment, values, MER</a:t>
            </a:r>
          </a:p>
          <a:p>
            <a:endParaRPr lang="en-US" dirty="0"/>
          </a:p>
          <a:p>
            <a:r>
              <a:rPr lang="en-US" dirty="0"/>
              <a:t>The Doctor: values, attachment, MER, volition</a:t>
            </a:r>
          </a:p>
        </p:txBody>
      </p:sp>
    </p:spTree>
    <p:extLst>
      <p:ext uri="{BB962C8B-B14F-4D97-AF65-F5344CB8AC3E}">
        <p14:creationId xmlns:p14="http://schemas.microsoft.com/office/powerpoint/2010/main" val="3774899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22A5-EB73-CB63-72F9-AB6685A0B1CC}"/>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3A593093-7468-D75B-EF2F-713895B1F0B9}"/>
              </a:ext>
            </a:extLst>
          </p:cNvPr>
          <p:cNvSpPr>
            <a:spLocks noGrp="1"/>
          </p:cNvSpPr>
          <p:nvPr>
            <p:ph idx="1"/>
          </p:nvPr>
        </p:nvSpPr>
        <p:spPr/>
        <p:txBody>
          <a:bodyPr/>
          <a:lstStyle/>
          <a:p>
            <a:r>
              <a:rPr lang="en-US" dirty="0"/>
              <a:t>IU Conscience Works</a:t>
            </a:r>
          </a:p>
          <a:p>
            <a:endParaRPr lang="en-US" dirty="0"/>
          </a:p>
          <a:p>
            <a:r>
              <a:rPr lang="en-US" dirty="0"/>
              <a:t>https://scholarworks.iupui.edu/communities/59518667-4801-4862-a9fb-535befdac0ec</a:t>
            </a:r>
          </a:p>
        </p:txBody>
      </p:sp>
    </p:spTree>
    <p:extLst>
      <p:ext uri="{BB962C8B-B14F-4D97-AF65-F5344CB8AC3E}">
        <p14:creationId xmlns:p14="http://schemas.microsoft.com/office/powerpoint/2010/main" val="1812217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78261-DDC1-E500-3086-3DF038CA2228}"/>
              </a:ext>
            </a:extLst>
          </p:cNvPr>
          <p:cNvSpPr>
            <a:spLocks noGrp="1"/>
          </p:cNvSpPr>
          <p:nvPr>
            <p:ph type="title"/>
          </p:nvPr>
        </p:nvSpPr>
        <p:spPr/>
        <p:txBody>
          <a:bodyPr>
            <a:normAutofit/>
          </a:bodyPr>
          <a:lstStyle/>
          <a:p>
            <a:r>
              <a:rPr lang="en-US" sz="3200" dirty="0"/>
              <a:t>				</a:t>
            </a:r>
            <a:r>
              <a:rPr lang="en-US" sz="3200" b="1" dirty="0"/>
              <a:t>Jehovah Witness Case</a:t>
            </a:r>
          </a:p>
        </p:txBody>
      </p:sp>
      <p:sp>
        <p:nvSpPr>
          <p:cNvPr id="3" name="Content Placeholder 2">
            <a:extLst>
              <a:ext uri="{FF2B5EF4-FFF2-40B4-BE49-F238E27FC236}">
                <a16:creationId xmlns:a16="http://schemas.microsoft.com/office/drawing/2014/main" id="{FDA0E8E9-1761-6FDC-9DB3-CFA8FCC91688}"/>
              </a:ext>
            </a:extLst>
          </p:cNvPr>
          <p:cNvSpPr>
            <a:spLocks noGrp="1"/>
          </p:cNvSpPr>
          <p:nvPr>
            <p:ph idx="1"/>
          </p:nvPr>
        </p:nvSpPr>
        <p:spPr/>
        <p:txBody>
          <a:bodyPr>
            <a:normAutofit/>
          </a:bodyPr>
          <a:lstStyle/>
          <a:p>
            <a:r>
              <a:rPr lang="en-US" sz="2400" dirty="0"/>
              <a:t>A 26 year old man with Crohn’s disease presents to the ED with toxic megacolon and a lower GI bleed. His hemoglobin is 6.4, white cell count is 16.7. He is alert, oriented and appears competent. Despite resuscitative procedures, he continues to bleed. Emergent total colectomy is scheduled. The young man agrees to surgery, but states that he is a Jehovah’s Witness and will not accept blood transfusions under any circumstances. His wife and family (parents) support his decision. The anesthesiologist is torn but states she will not transfuse the patient during surgery, even if it results in his death. The senior surgeon states that he has an obligation to do everything he can for the patient, and that it would be wrong to stand by and let a man under his care die unnecessarily. The surgeon will not operate under these conditions. The patient will likely die without both surgery and transfusions. </a:t>
            </a:r>
          </a:p>
        </p:txBody>
      </p:sp>
    </p:spTree>
    <p:extLst>
      <p:ext uri="{BB962C8B-B14F-4D97-AF65-F5344CB8AC3E}">
        <p14:creationId xmlns:p14="http://schemas.microsoft.com/office/powerpoint/2010/main" val="3250347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D525C-FDE8-8EA5-76BC-2C4241EBF99D}"/>
              </a:ext>
            </a:extLst>
          </p:cNvPr>
          <p:cNvSpPr>
            <a:spLocks noGrp="1"/>
          </p:cNvSpPr>
          <p:nvPr>
            <p:ph type="title"/>
          </p:nvPr>
        </p:nvSpPr>
        <p:spPr>
          <a:xfrm>
            <a:off x="838200" y="365125"/>
            <a:ext cx="10515600" cy="930275"/>
          </a:xfrm>
        </p:spPr>
        <p:txBody>
          <a:bodyPr/>
          <a:lstStyle/>
          <a:p>
            <a:r>
              <a:rPr lang="en-US" dirty="0"/>
              <a:t>			</a:t>
            </a:r>
            <a:r>
              <a:rPr lang="en-US" sz="3600" b="1" dirty="0"/>
              <a:t>Physician Aid in Dying</a:t>
            </a:r>
          </a:p>
        </p:txBody>
      </p:sp>
      <p:sp>
        <p:nvSpPr>
          <p:cNvPr id="3" name="Content Placeholder 2">
            <a:extLst>
              <a:ext uri="{FF2B5EF4-FFF2-40B4-BE49-F238E27FC236}">
                <a16:creationId xmlns:a16="http://schemas.microsoft.com/office/drawing/2014/main" id="{3DB9FAFA-DDF3-84AD-04BE-353A67ECB3AB}"/>
              </a:ext>
            </a:extLst>
          </p:cNvPr>
          <p:cNvSpPr>
            <a:spLocks noGrp="1"/>
          </p:cNvSpPr>
          <p:nvPr>
            <p:ph idx="1"/>
          </p:nvPr>
        </p:nvSpPr>
        <p:spPr>
          <a:xfrm>
            <a:off x="838200" y="1400175"/>
            <a:ext cx="10515600" cy="5092700"/>
          </a:xfrm>
        </p:spPr>
        <p:txBody>
          <a:bodyPr>
            <a:normAutofit/>
          </a:bodyPr>
          <a:lstStyle/>
          <a:p>
            <a:r>
              <a:rPr lang="en-US" sz="2400" dirty="0"/>
              <a:t>A 68 year old woman has advanced, metastatic breast cancer. She was diagnosed about 5 years previously and has received aggressive care, including surgery and chemotherapy.  These provided a nice remission, but the cancer has returned and is progressing relentlessly.  Her oncologist is deeply committed to her care but has reluctantly concluded he has run out of non-palliative options.  The patient understands and accepts that her death is approaching.</a:t>
            </a:r>
          </a:p>
          <a:p>
            <a:r>
              <a:rPr lang="en-US" sz="2400" dirty="0"/>
              <a:t>Currently, the patient is home and bed-bound, unable to eat much, and suffering excruciating pain related to bone metastases. She had been enjoying visits from her daughter and 2 young grandchildren, but recently the pain has been so severe she has struggled to maintain composure in front of them, and has asked her daughter not to come any more. </a:t>
            </a:r>
          </a:p>
          <a:p>
            <a:r>
              <a:rPr lang="en-US" sz="2400" dirty="0"/>
              <a:t>The patient, during her doctor’s next visit, requests information about and medication to help her end her life soon, rather than continuing to suffer an agonizingly slow death. Her doctor is conflicted.</a:t>
            </a:r>
          </a:p>
        </p:txBody>
      </p:sp>
    </p:spTree>
    <p:extLst>
      <p:ext uri="{BB962C8B-B14F-4D97-AF65-F5344CB8AC3E}">
        <p14:creationId xmlns:p14="http://schemas.microsoft.com/office/powerpoint/2010/main" val="3410467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2071-DF2F-5746-9250-54CAEF4E4058}"/>
              </a:ext>
            </a:extLst>
          </p:cNvPr>
          <p:cNvSpPr>
            <a:spLocks noGrp="1"/>
          </p:cNvSpPr>
          <p:nvPr>
            <p:ph type="title"/>
          </p:nvPr>
        </p:nvSpPr>
        <p:spPr/>
        <p:txBody>
          <a:bodyPr/>
          <a:lstStyle/>
          <a:p>
            <a:r>
              <a:rPr lang="en-US" dirty="0"/>
              <a:t>Traditional Approaches</a:t>
            </a:r>
          </a:p>
        </p:txBody>
      </p:sp>
      <p:sp>
        <p:nvSpPr>
          <p:cNvPr id="3" name="Content Placeholder 2">
            <a:extLst>
              <a:ext uri="{FF2B5EF4-FFF2-40B4-BE49-F238E27FC236}">
                <a16:creationId xmlns:a16="http://schemas.microsoft.com/office/drawing/2014/main" id="{635A8361-213E-1EF9-E6CB-ED23426CD889}"/>
              </a:ext>
            </a:extLst>
          </p:cNvPr>
          <p:cNvSpPr>
            <a:spLocks noGrp="1"/>
          </p:cNvSpPr>
          <p:nvPr>
            <p:ph idx="1"/>
          </p:nvPr>
        </p:nvSpPr>
        <p:spPr>
          <a:xfrm>
            <a:off x="838200" y="1825624"/>
            <a:ext cx="10515600" cy="4822825"/>
          </a:xfrm>
        </p:spPr>
        <p:txBody>
          <a:bodyPr/>
          <a:lstStyle/>
          <a:p>
            <a:r>
              <a:rPr lang="en-US" sz="2400" dirty="0"/>
              <a:t>1.  Four principles: Autonomy, Beneficence, Non-maleficence, Justice</a:t>
            </a:r>
          </a:p>
          <a:p>
            <a:endParaRPr lang="en-US" sz="2400" dirty="0"/>
          </a:p>
          <a:p>
            <a:r>
              <a:rPr lang="en-US" sz="2400" dirty="0"/>
              <a:t>2.  Moral Theories: Consequentialism (teleology), Deontology, Virtue Ethics</a:t>
            </a:r>
          </a:p>
          <a:p>
            <a:endParaRPr lang="en-US" sz="2400" dirty="0"/>
          </a:p>
          <a:p>
            <a:r>
              <a:rPr lang="en-US" sz="2400" dirty="0"/>
              <a:t>3. Integrated approach, Rushworth Kidder (care-based and duty-based)</a:t>
            </a:r>
          </a:p>
          <a:p>
            <a:endParaRPr lang="en-US" sz="2400" dirty="0"/>
          </a:p>
          <a:p>
            <a:r>
              <a:rPr lang="en-US" sz="2400" dirty="0"/>
              <a:t>4. Casuistry – ‘best-fit’ </a:t>
            </a:r>
          </a:p>
          <a:p>
            <a:pPr marL="457200" lvl="1" indent="0">
              <a:buNone/>
            </a:pPr>
            <a:r>
              <a:rPr lang="en-US" dirty="0"/>
              <a:t> </a:t>
            </a:r>
          </a:p>
        </p:txBody>
      </p:sp>
    </p:spTree>
    <p:extLst>
      <p:ext uri="{BB962C8B-B14F-4D97-AF65-F5344CB8AC3E}">
        <p14:creationId xmlns:p14="http://schemas.microsoft.com/office/powerpoint/2010/main" val="3075249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3563E6C6-56BD-2FEE-882F-FD5A758DE087}"/>
              </a:ext>
            </a:extLst>
          </p:cNvPr>
          <p:cNvGraphicFramePr>
            <a:graphicFrameLocks noGrp="1"/>
          </p:cNvGraphicFramePr>
          <p:nvPr>
            <p:extLst>
              <p:ext uri="{D42A27DB-BD31-4B8C-83A1-F6EECF244321}">
                <p14:modId xmlns:p14="http://schemas.microsoft.com/office/powerpoint/2010/main" val="348662787"/>
              </p:ext>
            </p:extLst>
          </p:nvPr>
        </p:nvGraphicFramePr>
        <p:xfrm>
          <a:off x="3048000" y="1439863"/>
          <a:ext cx="6096000" cy="4233862"/>
        </p:xfrm>
        <a:graphic>
          <a:graphicData uri="http://schemas.openxmlformats.org/drawingml/2006/table">
            <a:tbl>
              <a:tblPr firstRow="1"/>
              <a:tblGrid>
                <a:gridCol w="3058695">
                  <a:extLst>
                    <a:ext uri="{9D8B030D-6E8A-4147-A177-3AD203B41FA5}">
                      <a16:colId xmlns:a16="http://schemas.microsoft.com/office/drawing/2014/main" val="20000"/>
                    </a:ext>
                  </a:extLst>
                </a:gridCol>
                <a:gridCol w="3037305">
                  <a:extLst>
                    <a:ext uri="{9D8B030D-6E8A-4147-A177-3AD203B41FA5}">
                      <a16:colId xmlns:a16="http://schemas.microsoft.com/office/drawing/2014/main" val="20001"/>
                    </a:ext>
                  </a:extLst>
                </a:gridCol>
              </a:tblGrid>
              <a:tr h="2289282">
                <a:tc>
                  <a:txBody>
                    <a:bodyPr/>
                    <a:lstStyle/>
                    <a:p>
                      <a:pPr marL="0" marR="0" algn="ctr">
                        <a:lnSpc>
                          <a:spcPct val="115000"/>
                        </a:lnSpc>
                        <a:spcBef>
                          <a:spcPts val="0"/>
                        </a:spcBef>
                        <a:spcAft>
                          <a:spcPts val="1000"/>
                        </a:spcAft>
                      </a:pPr>
                      <a:r>
                        <a:rPr lang="en-US" sz="3200" dirty="0">
                          <a:latin typeface="Calibri"/>
                          <a:ea typeface="Calibri"/>
                          <a:cs typeface="Times New Roman"/>
                        </a:rPr>
                        <a:t>Medical </a:t>
                      </a:r>
                    </a:p>
                    <a:p>
                      <a:pPr marL="0" marR="0" algn="ctr">
                        <a:lnSpc>
                          <a:spcPct val="115000"/>
                        </a:lnSpc>
                        <a:spcBef>
                          <a:spcPts val="0"/>
                        </a:spcBef>
                        <a:spcAft>
                          <a:spcPts val="1000"/>
                        </a:spcAft>
                      </a:pPr>
                      <a:r>
                        <a:rPr lang="en-US" sz="3200" dirty="0">
                          <a:latin typeface="Calibri"/>
                          <a:ea typeface="Calibri"/>
                          <a:cs typeface="Times New Roman"/>
                        </a:rPr>
                        <a:t>Indications</a:t>
                      </a:r>
                    </a:p>
                    <a:p>
                      <a:pPr marL="0" marR="0" algn="ctr">
                        <a:lnSpc>
                          <a:spcPct val="115000"/>
                        </a:lnSpc>
                        <a:spcBef>
                          <a:spcPts val="0"/>
                        </a:spcBef>
                        <a:spcAft>
                          <a:spcPts val="1000"/>
                        </a:spcAft>
                      </a:pPr>
                      <a:r>
                        <a:rPr lang="en-US" sz="3200" dirty="0">
                          <a:latin typeface="Calibri"/>
                          <a:ea typeface="Calibri"/>
                          <a:cs typeface="Times New Roman"/>
                        </a:rPr>
                        <a:t>Beneficence</a:t>
                      </a:r>
                    </a:p>
                  </a:txBody>
                  <a:tcPr marL="57752" marR="57752" marT="802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3200" dirty="0">
                          <a:latin typeface="Calibri"/>
                          <a:ea typeface="Calibri"/>
                          <a:cs typeface="Times New Roman"/>
                        </a:rPr>
                        <a:t>Patient </a:t>
                      </a:r>
                    </a:p>
                    <a:p>
                      <a:pPr marL="0" marR="0" algn="ctr">
                        <a:lnSpc>
                          <a:spcPct val="115000"/>
                        </a:lnSpc>
                        <a:spcBef>
                          <a:spcPts val="0"/>
                        </a:spcBef>
                        <a:spcAft>
                          <a:spcPts val="1000"/>
                        </a:spcAft>
                      </a:pPr>
                      <a:r>
                        <a:rPr lang="en-US" sz="3200" dirty="0">
                          <a:latin typeface="Calibri"/>
                          <a:ea typeface="Calibri"/>
                          <a:cs typeface="Times New Roman"/>
                        </a:rPr>
                        <a:t>Preferences</a:t>
                      </a:r>
                    </a:p>
                    <a:p>
                      <a:pPr marL="0" marR="0" algn="ctr">
                        <a:lnSpc>
                          <a:spcPct val="115000"/>
                        </a:lnSpc>
                        <a:spcBef>
                          <a:spcPts val="0"/>
                        </a:spcBef>
                        <a:spcAft>
                          <a:spcPts val="1000"/>
                        </a:spcAft>
                      </a:pPr>
                      <a:r>
                        <a:rPr lang="en-US" sz="3200" dirty="0">
                          <a:latin typeface="Calibri"/>
                          <a:ea typeface="Calibri"/>
                          <a:cs typeface="Times New Roman"/>
                        </a:rPr>
                        <a:t> Autonomy</a:t>
                      </a:r>
                    </a:p>
                  </a:txBody>
                  <a:tcPr marL="57752" marR="57752" marT="802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44580">
                <a:tc>
                  <a:txBody>
                    <a:bodyPr/>
                    <a:lstStyle/>
                    <a:p>
                      <a:pPr marL="0" marR="0" algn="ctr">
                        <a:lnSpc>
                          <a:spcPct val="115000"/>
                        </a:lnSpc>
                        <a:spcBef>
                          <a:spcPts val="0"/>
                        </a:spcBef>
                        <a:spcAft>
                          <a:spcPts val="1000"/>
                        </a:spcAft>
                      </a:pPr>
                      <a:r>
                        <a:rPr lang="en-US" sz="3200" dirty="0">
                          <a:latin typeface="Calibri"/>
                          <a:ea typeface="Calibri"/>
                          <a:cs typeface="Times New Roman"/>
                        </a:rPr>
                        <a:t>Quality of Life</a:t>
                      </a:r>
                    </a:p>
                    <a:p>
                      <a:pPr marL="0" marR="0" algn="ctr">
                        <a:lnSpc>
                          <a:spcPct val="115000"/>
                        </a:lnSpc>
                        <a:spcBef>
                          <a:spcPts val="0"/>
                        </a:spcBef>
                        <a:spcAft>
                          <a:spcPts val="1000"/>
                        </a:spcAft>
                      </a:pPr>
                      <a:r>
                        <a:rPr lang="en-US" sz="3200" dirty="0">
                          <a:latin typeface="Calibri"/>
                          <a:ea typeface="Calibri"/>
                          <a:cs typeface="Times New Roman"/>
                        </a:rPr>
                        <a:t>Burdens and Benefits</a:t>
                      </a:r>
                    </a:p>
                  </a:txBody>
                  <a:tcPr marL="57752" marR="57752" marT="802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3200" dirty="0">
                          <a:latin typeface="Calibri"/>
                          <a:ea typeface="Calibri"/>
                          <a:cs typeface="Times New Roman"/>
                        </a:rPr>
                        <a:t>Socioeconomic</a:t>
                      </a:r>
                    </a:p>
                    <a:p>
                      <a:pPr marL="0" marR="0" algn="ctr">
                        <a:lnSpc>
                          <a:spcPct val="115000"/>
                        </a:lnSpc>
                        <a:spcBef>
                          <a:spcPts val="0"/>
                        </a:spcBef>
                        <a:spcAft>
                          <a:spcPts val="1000"/>
                        </a:spcAft>
                      </a:pPr>
                      <a:r>
                        <a:rPr lang="en-US" sz="3200" dirty="0">
                          <a:latin typeface="Calibri"/>
                          <a:ea typeface="Calibri"/>
                          <a:cs typeface="Times New Roman"/>
                        </a:rPr>
                        <a:t>Factors </a:t>
                      </a:r>
                    </a:p>
                    <a:p>
                      <a:pPr marL="0" marR="0" algn="ctr">
                        <a:lnSpc>
                          <a:spcPct val="115000"/>
                        </a:lnSpc>
                        <a:spcBef>
                          <a:spcPts val="0"/>
                        </a:spcBef>
                        <a:spcAft>
                          <a:spcPts val="1000"/>
                        </a:spcAft>
                      </a:pPr>
                      <a:r>
                        <a:rPr lang="en-US" sz="3200" dirty="0">
                          <a:latin typeface="Calibri"/>
                          <a:ea typeface="Calibri"/>
                          <a:cs typeface="Times New Roman"/>
                        </a:rPr>
                        <a:t>Justice</a:t>
                      </a:r>
                    </a:p>
                  </a:txBody>
                  <a:tcPr marL="57752" marR="57752" marT="802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Title 1">
            <a:extLst>
              <a:ext uri="{FF2B5EF4-FFF2-40B4-BE49-F238E27FC236}">
                <a16:creationId xmlns:a16="http://schemas.microsoft.com/office/drawing/2014/main" id="{10CB77B6-0FA0-FFF4-465B-BFEDCAA34B1C}"/>
              </a:ext>
            </a:extLst>
          </p:cNvPr>
          <p:cNvSpPr>
            <a:spLocks noGrp="1"/>
          </p:cNvSpPr>
          <p:nvPr>
            <p:ph type="title" idx="4294967295"/>
          </p:nvPr>
        </p:nvSpPr>
        <p:spPr>
          <a:xfrm>
            <a:off x="559231" y="-1914498"/>
            <a:ext cx="10515600" cy="1325563"/>
          </a:xfrm>
        </p:spPr>
        <p:txBody>
          <a:bodyPr/>
          <a:lstStyle/>
          <a:p>
            <a:r>
              <a:rPr lang="en-US" dirty="0"/>
              <a:t>The Four Principles of Bioethics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9318EF-6884-2E91-1CD1-CA0D8C990283}"/>
              </a:ext>
            </a:extLst>
          </p:cNvPr>
          <p:cNvSpPr>
            <a:spLocks noGrp="1"/>
          </p:cNvSpPr>
          <p:nvPr>
            <p:ph type="title"/>
          </p:nvPr>
        </p:nvSpPr>
        <p:spPr/>
        <p:txBody>
          <a:bodyPr/>
          <a:lstStyle/>
          <a:p>
            <a:pPr>
              <a:defRPr/>
            </a:pPr>
            <a:r>
              <a:rPr lang="en-US" dirty="0"/>
              <a:t>Moral Theories</a:t>
            </a:r>
          </a:p>
        </p:txBody>
      </p:sp>
      <p:sp>
        <p:nvSpPr>
          <p:cNvPr id="2" name="Content Placeholder 1">
            <a:extLst>
              <a:ext uri="{FF2B5EF4-FFF2-40B4-BE49-F238E27FC236}">
                <a16:creationId xmlns:a16="http://schemas.microsoft.com/office/drawing/2014/main" id="{9CC5E32A-9488-863C-8DEA-6946F9334EE2}"/>
              </a:ext>
            </a:extLst>
          </p:cNvPr>
          <p:cNvSpPr>
            <a:spLocks noGrp="1"/>
          </p:cNvSpPr>
          <p:nvPr>
            <p:ph idx="1"/>
          </p:nvPr>
        </p:nvSpPr>
        <p:spPr>
          <a:xfrm>
            <a:off x="1981200" y="1481138"/>
            <a:ext cx="8229600" cy="4386262"/>
          </a:xfrm>
        </p:spPr>
        <p:txBody>
          <a:bodyPr>
            <a:normAutofit lnSpcReduction="10000"/>
          </a:bodyPr>
          <a:lstStyle/>
          <a:p>
            <a:pPr marL="365760" indent="-256032">
              <a:buFont typeface="Wingdings 3"/>
              <a:buChar char=""/>
              <a:defRPr/>
            </a:pPr>
            <a:r>
              <a:rPr lang="en-US" sz="2000" dirty="0" err="1"/>
              <a:t>Consequentialism</a:t>
            </a:r>
            <a:r>
              <a:rPr lang="en-US" sz="2000" dirty="0"/>
              <a:t> – the (moral) goodness or rightness of an </a:t>
            </a:r>
            <a:r>
              <a:rPr lang="en-US" sz="2200" dirty="0"/>
              <a:t>action</a:t>
            </a:r>
            <a:r>
              <a:rPr lang="en-US" sz="2000" dirty="0"/>
              <a:t> depends almost entirely on the outcomes</a:t>
            </a:r>
          </a:p>
          <a:p>
            <a:pPr marL="621792" lvl="1">
              <a:spcBef>
                <a:spcPts val="324"/>
              </a:spcBef>
              <a:buFont typeface="Verdana"/>
              <a:buChar char="◦"/>
              <a:defRPr/>
            </a:pPr>
            <a:r>
              <a:rPr lang="en-US" sz="2000" dirty="0"/>
              <a:t>“Ends justify means”</a:t>
            </a:r>
          </a:p>
          <a:p>
            <a:pPr marL="621792" lvl="1">
              <a:spcBef>
                <a:spcPts val="324"/>
              </a:spcBef>
              <a:buFont typeface="Verdana"/>
              <a:buChar char="◦"/>
              <a:defRPr/>
            </a:pPr>
            <a:r>
              <a:rPr lang="en-US" sz="2000" dirty="0"/>
              <a:t>Also known as utilitarianism or teleology</a:t>
            </a:r>
          </a:p>
          <a:p>
            <a:pPr marL="621792" lvl="1">
              <a:spcBef>
                <a:spcPts val="324"/>
              </a:spcBef>
              <a:buFont typeface="Verdana"/>
              <a:buChar char="◦"/>
              <a:defRPr/>
            </a:pPr>
            <a:endParaRPr lang="en-US" sz="2000" dirty="0"/>
          </a:p>
          <a:p>
            <a:pPr marL="365760" indent="-256032">
              <a:buFont typeface="Wingdings 3"/>
              <a:buChar char=""/>
              <a:defRPr/>
            </a:pPr>
            <a:r>
              <a:rPr lang="en-US" sz="2000" dirty="0"/>
              <a:t>Deontology – ‘</a:t>
            </a:r>
            <a:r>
              <a:rPr lang="en-US" sz="2000" dirty="0" err="1"/>
              <a:t>deon</a:t>
            </a:r>
            <a:r>
              <a:rPr lang="en-US" sz="2000" dirty="0"/>
              <a:t>’ duty: the moral rightness of an act is based on principles or rules</a:t>
            </a:r>
          </a:p>
          <a:p>
            <a:pPr marL="621792" lvl="1">
              <a:spcBef>
                <a:spcPts val="324"/>
              </a:spcBef>
              <a:defRPr/>
            </a:pPr>
            <a:r>
              <a:rPr lang="en-US" sz="2000" dirty="0"/>
              <a:t>The question is: “What is the highest rule to be followed, or what is the one rule [commandment] that I never want to break?”</a:t>
            </a:r>
          </a:p>
          <a:p>
            <a:pPr marL="621792" lvl="1">
              <a:spcBef>
                <a:spcPts val="324"/>
              </a:spcBef>
              <a:buNone/>
              <a:defRPr/>
            </a:pPr>
            <a:endParaRPr lang="en-US" sz="2000" dirty="0"/>
          </a:p>
          <a:p>
            <a:pPr marL="365760" indent="-256032">
              <a:buFont typeface="Wingdings 3"/>
              <a:buChar char=""/>
              <a:defRPr/>
            </a:pPr>
            <a:r>
              <a:rPr lang="en-US" sz="2000" dirty="0"/>
              <a:t>Virtue – What would a good person (spouse, parent, teacher, parishioner, minister, etc.) do?</a:t>
            </a:r>
          </a:p>
          <a:p>
            <a:pPr marL="621792" lvl="1">
              <a:spcBef>
                <a:spcPts val="324"/>
              </a:spcBef>
              <a:defRPr/>
            </a:pPr>
            <a:r>
              <a:rPr lang="en-US" sz="2000" dirty="0"/>
              <a:t>Related to the Golden Rule:  to treat others as I would like to be treated.</a:t>
            </a:r>
          </a:p>
          <a:p>
            <a:pPr marL="365760" indent="-256032">
              <a:buFont typeface="Wingdings 3"/>
              <a:buChar char=""/>
              <a:defRPr/>
            </a:pPr>
            <a:endParaRPr lang="en-US" sz="1800" dirty="0"/>
          </a:p>
          <a:p>
            <a:pPr marL="365760" indent="-256032">
              <a:buFont typeface="Wingdings 3"/>
              <a:buChar cha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A06D6B-B5F4-9F7B-F12D-2DE3FE216DE3}"/>
              </a:ext>
            </a:extLst>
          </p:cNvPr>
          <p:cNvSpPr>
            <a:spLocks noGrp="1"/>
          </p:cNvSpPr>
          <p:nvPr>
            <p:ph type="title"/>
          </p:nvPr>
        </p:nvSpPr>
        <p:spPr/>
        <p:txBody>
          <a:bodyPr/>
          <a:lstStyle/>
          <a:p>
            <a:pPr>
              <a:defRPr/>
            </a:pPr>
            <a:r>
              <a:rPr lang="en-US" dirty="0"/>
              <a:t>Kidder’s Dilemma Paradigms</a:t>
            </a:r>
          </a:p>
        </p:txBody>
      </p:sp>
      <p:sp>
        <p:nvSpPr>
          <p:cNvPr id="13314" name="Content Placeholder 1">
            <a:extLst>
              <a:ext uri="{FF2B5EF4-FFF2-40B4-BE49-F238E27FC236}">
                <a16:creationId xmlns:a16="http://schemas.microsoft.com/office/drawing/2014/main" id="{5D1A1201-E589-FE34-7076-E667ED09F397}"/>
              </a:ext>
            </a:extLst>
          </p:cNvPr>
          <p:cNvSpPr>
            <a:spLocks noGrp="1"/>
          </p:cNvSpPr>
          <p:nvPr>
            <p:ph idx="1"/>
          </p:nvPr>
        </p:nvSpPr>
        <p:spPr/>
        <p:txBody>
          <a:bodyPr/>
          <a:lstStyle/>
          <a:p>
            <a:pPr eaLnBrk="1" hangingPunct="1">
              <a:defRPr/>
            </a:pPr>
            <a:endParaRPr lang="en-US" dirty="0"/>
          </a:p>
          <a:p>
            <a:pPr eaLnBrk="1" hangingPunct="1">
              <a:defRPr/>
            </a:pPr>
            <a:r>
              <a:rPr lang="en-US" dirty="0"/>
              <a:t>Justice vs. Mercy</a:t>
            </a:r>
          </a:p>
          <a:p>
            <a:pPr eaLnBrk="1" hangingPunct="1">
              <a:defRPr/>
            </a:pPr>
            <a:r>
              <a:rPr lang="en-US" dirty="0"/>
              <a:t>Truth vs. Loyalty</a:t>
            </a:r>
          </a:p>
          <a:p>
            <a:pPr eaLnBrk="1" hangingPunct="1">
              <a:defRPr/>
            </a:pPr>
            <a:r>
              <a:rPr lang="en-US" dirty="0"/>
              <a:t>Individual vs. Community</a:t>
            </a:r>
          </a:p>
          <a:p>
            <a:pPr eaLnBrk="1" hangingPunct="1">
              <a:defRPr/>
            </a:pPr>
            <a:r>
              <a:rPr lang="en-US" dirty="0"/>
              <a:t>Short term vs. Long term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2E37A-AC48-121A-D883-A44AC374A247}"/>
              </a:ext>
            </a:extLst>
          </p:cNvPr>
          <p:cNvSpPr>
            <a:spLocks noGrp="1"/>
          </p:cNvSpPr>
          <p:nvPr>
            <p:ph type="title"/>
          </p:nvPr>
        </p:nvSpPr>
        <p:spPr/>
        <p:txBody>
          <a:bodyPr/>
          <a:lstStyle/>
          <a:p>
            <a:r>
              <a:rPr lang="en-US" dirty="0"/>
              <a:t>Limitations of traditional approaches</a:t>
            </a:r>
          </a:p>
        </p:txBody>
      </p:sp>
      <p:sp>
        <p:nvSpPr>
          <p:cNvPr id="3" name="Content Placeholder 2">
            <a:extLst>
              <a:ext uri="{FF2B5EF4-FFF2-40B4-BE49-F238E27FC236}">
                <a16:creationId xmlns:a16="http://schemas.microsoft.com/office/drawing/2014/main" id="{CE1056DF-277A-94DB-B8E2-05F7EBD41F95}"/>
              </a:ext>
            </a:extLst>
          </p:cNvPr>
          <p:cNvSpPr>
            <a:spLocks noGrp="1"/>
          </p:cNvSpPr>
          <p:nvPr>
            <p:ph idx="1"/>
          </p:nvPr>
        </p:nvSpPr>
        <p:spPr/>
        <p:txBody>
          <a:bodyPr/>
          <a:lstStyle/>
          <a:p>
            <a:r>
              <a:rPr lang="en-US" dirty="0"/>
              <a:t>Principles (and prima facie duties) conflict; circumstances may not permit their application</a:t>
            </a:r>
          </a:p>
          <a:p>
            <a:endParaRPr lang="en-US" dirty="0"/>
          </a:p>
          <a:p>
            <a:r>
              <a:rPr lang="en-US" dirty="0"/>
              <a:t>Consequentialism: ends may not be clear or may conflict; ends may include unacceptable breach of a ‘highest principle’</a:t>
            </a:r>
          </a:p>
          <a:p>
            <a:endParaRPr lang="en-US" dirty="0"/>
          </a:p>
          <a:p>
            <a:r>
              <a:rPr lang="en-US" dirty="0"/>
              <a:t>Virtue is sometimes debatable, personal</a:t>
            </a:r>
          </a:p>
        </p:txBody>
      </p:sp>
    </p:spTree>
    <p:extLst>
      <p:ext uri="{BB962C8B-B14F-4D97-AF65-F5344CB8AC3E}">
        <p14:creationId xmlns:p14="http://schemas.microsoft.com/office/powerpoint/2010/main" val="615997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2638B-E60A-8C92-21AE-06078057592C}"/>
              </a:ext>
            </a:extLst>
          </p:cNvPr>
          <p:cNvSpPr>
            <a:spLocks noGrp="1"/>
          </p:cNvSpPr>
          <p:nvPr>
            <p:ph type="title"/>
          </p:nvPr>
        </p:nvSpPr>
        <p:spPr/>
        <p:txBody>
          <a:bodyPr/>
          <a:lstStyle/>
          <a:p>
            <a:r>
              <a:rPr lang="en-US" dirty="0"/>
              <a:t>Language</a:t>
            </a:r>
          </a:p>
        </p:txBody>
      </p:sp>
      <p:sp>
        <p:nvSpPr>
          <p:cNvPr id="3" name="Content Placeholder 2">
            <a:extLst>
              <a:ext uri="{FF2B5EF4-FFF2-40B4-BE49-F238E27FC236}">
                <a16:creationId xmlns:a16="http://schemas.microsoft.com/office/drawing/2014/main" id="{9547F728-7014-29EC-76DA-DB07FCB70D52}"/>
              </a:ext>
            </a:extLst>
          </p:cNvPr>
          <p:cNvSpPr>
            <a:spLocks noGrp="1"/>
          </p:cNvSpPr>
          <p:nvPr>
            <p:ph idx="1"/>
          </p:nvPr>
        </p:nvSpPr>
        <p:spPr/>
        <p:txBody>
          <a:bodyPr/>
          <a:lstStyle/>
          <a:p>
            <a:r>
              <a:rPr lang="en-US" dirty="0"/>
              <a:t>Medical language – science, objective, fact-based</a:t>
            </a:r>
          </a:p>
          <a:p>
            <a:pPr marL="0" indent="0">
              <a:buNone/>
            </a:pPr>
            <a:r>
              <a:rPr lang="en-US" dirty="0"/>
              <a:t>           Value neutral??</a:t>
            </a:r>
          </a:p>
          <a:p>
            <a:pPr marL="0" indent="0">
              <a:buNone/>
            </a:pPr>
            <a:endParaRPr lang="en-US" dirty="0"/>
          </a:p>
          <a:p>
            <a:pPr marL="0" indent="0">
              <a:buNone/>
            </a:pPr>
            <a:r>
              <a:rPr lang="en-US" dirty="0"/>
              <a:t>Moral language – IS the language of values, virtues, choice</a:t>
            </a:r>
          </a:p>
          <a:p>
            <a:pPr marL="0" indent="0">
              <a:buNone/>
            </a:pPr>
            <a:r>
              <a:rPr lang="en-US" dirty="0"/>
              <a:t>	And at some point - personal</a:t>
            </a:r>
          </a:p>
          <a:p>
            <a:pPr marL="0" indent="0">
              <a:buNone/>
            </a:pPr>
            <a:endParaRPr lang="en-US" dirty="0"/>
          </a:p>
        </p:txBody>
      </p:sp>
    </p:spTree>
    <p:extLst>
      <p:ext uri="{BB962C8B-B14F-4D97-AF65-F5344CB8AC3E}">
        <p14:creationId xmlns:p14="http://schemas.microsoft.com/office/powerpoint/2010/main" val="3683538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2982DF4A605F41937F3026DE2BA472" ma:contentTypeVersion="3" ma:contentTypeDescription="Create a new document." ma:contentTypeScope="" ma:versionID="cc7f24ef6697503a252d3295b6f33bf6">
  <xsd:schema xmlns:xsd="http://www.w3.org/2001/XMLSchema" xmlns:xs="http://www.w3.org/2001/XMLSchema" xmlns:p="http://schemas.microsoft.com/office/2006/metadata/properties" xmlns:ns3="1c1dcfd2-70dc-4f81-b44a-cb4e47489e62" targetNamespace="http://schemas.microsoft.com/office/2006/metadata/properties" ma:root="true" ma:fieldsID="150c7eeee4a59a4fdefb9910eead1534" ns3:_="">
    <xsd:import namespace="1c1dcfd2-70dc-4f81-b44a-cb4e47489e62"/>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1dcfd2-70dc-4f81-b44a-cb4e47489e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53F3DA-E5D4-4994-B057-27D75809B143}">
  <ds:schemaRefs>
    <ds:schemaRef ds:uri="http://www.w3.org/XML/1998/namespace"/>
    <ds:schemaRef ds:uri="http://purl.org/dc/dcmitype/"/>
    <ds:schemaRef ds:uri="http://purl.org/dc/terms/"/>
    <ds:schemaRef ds:uri="1c1dcfd2-70dc-4f81-b44a-cb4e47489e62"/>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A55B5AE8-16B4-4AAB-B2CB-9CDAA2A516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1dcfd2-70dc-4f81-b44a-cb4e47489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9DE863-26B3-4170-88A3-D918CC16FF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Default Theme</Template>
  <TotalTime>7130</TotalTime>
  <Words>1086</Words>
  <Application>Microsoft Macintosh PowerPoint</Application>
  <PresentationFormat>Widescreen</PresentationFormat>
  <Paragraphs>111</Paragraphs>
  <Slides>14</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Courier New</vt:lpstr>
      <vt:lpstr>Times New Roman</vt:lpstr>
      <vt:lpstr>Verdana</vt:lpstr>
      <vt:lpstr>Wingdings 3</vt:lpstr>
      <vt:lpstr>Office Theme</vt:lpstr>
      <vt:lpstr>Conscience  And Ethics:  When Principles Are Not Enough</vt:lpstr>
      <vt:lpstr>    Jehovah Witness Case</vt:lpstr>
      <vt:lpstr>   Physician Aid in Dying</vt:lpstr>
      <vt:lpstr>Traditional Approaches</vt:lpstr>
      <vt:lpstr>The Four Principles of Bioethics</vt:lpstr>
      <vt:lpstr>Moral Theories</vt:lpstr>
      <vt:lpstr>Kidder’s Dilemma Paradigms</vt:lpstr>
      <vt:lpstr>Limitations of traditional approaches</vt:lpstr>
      <vt:lpstr>Language</vt:lpstr>
      <vt:lpstr>Conscious Theory</vt:lpstr>
      <vt:lpstr>conscience domains                 intrinsic values</vt:lpstr>
      <vt:lpstr>Application to JW case: 3 moral participants</vt:lpstr>
      <vt:lpstr>Physician Aid in Dying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Gaffney, Margaret M</dc:creator>
  <cp:lastModifiedBy>Logan, Pierce John</cp:lastModifiedBy>
  <cp:revision>6</cp:revision>
  <dcterms:created xsi:type="dcterms:W3CDTF">2024-01-07T20:55:36Z</dcterms:created>
  <dcterms:modified xsi:type="dcterms:W3CDTF">2024-05-23T14:20:48Z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0x0101005A2982DF4A605F41937F3026DE2BA472</vt:lpwstr>
  </property>
</Properties>
</file>